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7" r:id="rId4"/>
  </p:sldMasterIdLst>
  <p:notesMasterIdLst>
    <p:notesMasterId r:id="rId17"/>
  </p:notesMasterIdLst>
  <p:handoutMasterIdLst>
    <p:handoutMasterId r:id="rId18"/>
  </p:handoutMasterIdLst>
  <p:sldIdLst>
    <p:sldId id="294" r:id="rId5"/>
    <p:sldId id="262" r:id="rId6"/>
    <p:sldId id="300" r:id="rId7"/>
    <p:sldId id="301" r:id="rId8"/>
    <p:sldId id="302" r:id="rId9"/>
    <p:sldId id="305" r:id="rId10"/>
    <p:sldId id="303" r:id="rId11"/>
    <p:sldId id="299" r:id="rId12"/>
    <p:sldId id="291" r:id="rId13"/>
    <p:sldId id="283" r:id="rId14"/>
    <p:sldId id="306" r:id="rId15"/>
    <p:sldId id="304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79" d="100"/>
          <a:sy n="79" d="100"/>
        </p:scale>
        <p:origin x="1170" y="96"/>
      </p:cViewPr>
      <p:guideLst>
        <p:guide orient="horz" pos="383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73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18" y="0"/>
            <a:ext cx="2944972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r">
              <a:defRPr sz="1200"/>
            </a:lvl1pPr>
          </a:lstStyle>
          <a:p>
            <a:fld id="{BC1AB895-A6DF-4BA0-BCAD-07E6E8AAE7D1}" type="datetimeFigureOut">
              <a:rPr lang="nb-NO" smtClean="0"/>
              <a:pPr/>
              <a:t>10.10.2016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960"/>
            <a:ext cx="2944973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18" y="9428960"/>
            <a:ext cx="2944972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r">
              <a:defRPr sz="1200"/>
            </a:lvl1pPr>
          </a:lstStyle>
          <a:p>
            <a:fld id="{BD0BCD82-0274-4794-88BF-24805096D57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941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93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r">
              <a:defRPr sz="1200"/>
            </a:lvl1pPr>
          </a:lstStyle>
          <a:p>
            <a:fld id="{C587B0B1-5A88-492B-BEC0-F4250CBBFBA4}" type="datetimeFigureOut">
              <a:rPr lang="nb-NO" smtClean="0"/>
              <a:pPr/>
              <a:t>10.10.2016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8" tIns="45673" rIns="91348" bIns="45673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6" y="4714881"/>
            <a:ext cx="5438774" cy="4467225"/>
          </a:xfrm>
          <a:prstGeom prst="rect">
            <a:avLst/>
          </a:prstGeom>
        </p:spPr>
        <p:txBody>
          <a:bodyPr vert="horz" lIns="91348" tIns="45673" rIns="91348" bIns="456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93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r">
              <a:defRPr sz="1200"/>
            </a:lvl1pPr>
          </a:lstStyle>
          <a:p>
            <a:fld id="{D34F8EAC-2ECE-4106-AA2B-89859FD9647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60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762526"/>
            <a:ext cx="3605154" cy="108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800" y="230400"/>
            <a:ext cx="8078400" cy="846000"/>
          </a:xfrm>
        </p:spPr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532800" y="1213200"/>
            <a:ext cx="4557600" cy="48060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buClr>
                <a:schemeClr val="accent6"/>
              </a:buClr>
              <a:defRPr sz="1800">
                <a:solidFill>
                  <a:srgbClr val="000000"/>
                </a:solidFill>
              </a:defRPr>
            </a:lvl1pPr>
            <a:lvl2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2pPr>
            <a:lvl3pPr>
              <a:spcBef>
                <a:spcPts val="0"/>
              </a:spcBef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3pPr>
            <a:lvl4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4pPr>
            <a:lvl5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0"/>
          </p:nvPr>
        </p:nvSpPr>
        <p:spPr>
          <a:xfrm>
            <a:off x="5198400" y="1213200"/>
            <a:ext cx="3412800" cy="4806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752600" y="6516000"/>
            <a:ext cx="720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F0F4C596-0BE8-4750-A645-9A63FBE40594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6200" y="6516000"/>
            <a:ext cx="648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4DE7A65E-B27C-4B80-A869-58D76CD4093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516000"/>
            <a:ext cx="6096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9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6426" y="1174750"/>
            <a:ext cx="7780339" cy="1322388"/>
          </a:xfrm>
        </p:spPr>
        <p:txBody>
          <a:bodyPr rIns="0"/>
          <a:lstStyle>
            <a:lvl1pPr algn="ctr"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59055" y="2597150"/>
            <a:ext cx="3906839" cy="952500"/>
          </a:xfrm>
        </p:spPr>
        <p:txBody>
          <a:bodyPr lIns="91440" tIns="45720" rIns="91440" bIns="45720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1800">
                <a:solidFill>
                  <a:srgbClr val="58585A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411382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35077" y="1196752"/>
            <a:ext cx="8473846" cy="45275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422C9-2495-47AA-B201-BF726A2B523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73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256F9-E58C-41FA-AA5F-9A4AC43C279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762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3193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3796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98FB8-0FE7-4AB6-9448-C762E150B8A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231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3193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3193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3796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3423E-7696-460C-9BAF-D766AA6388A9}" type="slidenum">
              <a:rPr lang="nb-NO"/>
              <a:pPr/>
              <a:t>‹#›</a:t>
            </a:fld>
            <a:endParaRPr lang="nb-NO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/>
          </p:nvPr>
        </p:nvSpPr>
        <p:spPr>
          <a:xfrm>
            <a:off x="473796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51782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AF71C-90EE-4006-9A45-740306E9AF4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3032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43454-87AD-4AF1-A293-A71AE3DD4C9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415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5" y="1435104"/>
            <a:ext cx="5111751" cy="4691063"/>
          </a:xfrm>
        </p:spPr>
        <p:txBody>
          <a:bodyPr/>
          <a:lstStyle>
            <a:lvl1pPr>
              <a:defRPr sz="2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01A87-FE27-4B7E-BA22-ADB4DD1B7BFC}" type="slidenum">
              <a:rPr lang="nb-NO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5336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4B635-D8B0-49D8-9314-DDE33443DEE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8703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1BE35-6FAC-4289-8EE5-169B449E8B3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37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88129" y="214313"/>
            <a:ext cx="2016125" cy="5859462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9755" y="214313"/>
            <a:ext cx="5895975" cy="5859462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B4014-2A2D-487E-BD39-DF910B62CF5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250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1174751"/>
            <a:ext cx="7780339" cy="1322388"/>
          </a:xfrm>
        </p:spPr>
        <p:txBody>
          <a:bodyPr rIns="0"/>
          <a:lstStyle>
            <a:lvl1pPr algn="ctr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559063" y="2597151"/>
            <a:ext cx="3906839" cy="952500"/>
          </a:xfrm>
        </p:spPr>
        <p:txBody>
          <a:bodyPr lIns="107287" tIns="53643" rIns="107287" bIns="53643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11362496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68317" y="1195199"/>
            <a:ext cx="8208961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380158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70239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76031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95039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137643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4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61421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9667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4026673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195200"/>
            <a:ext cx="4027569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5273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sz="half" idx="14" hasCustomPrompt="1"/>
          </p:nvPr>
        </p:nvSpPr>
        <p:spPr>
          <a:xfrm>
            <a:off x="467546" y="1546230"/>
            <a:ext cx="4026673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546230"/>
            <a:ext cx="4027569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 sz="2000" baseline="0"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649785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352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6480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7546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24645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1711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548001"/>
            <a:ext cx="2651815" cy="4525780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5709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7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80109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36437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754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3245709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603643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7235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195200"/>
            <a:ext cx="40266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195201"/>
            <a:ext cx="40275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3694181"/>
            <a:ext cx="40266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3694182"/>
            <a:ext cx="40275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7473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546230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546230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4021781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4021781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45647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/>
              <a:t>Click to edit title</a:t>
            </a:r>
          </a:p>
        </p:txBody>
      </p:sp>
      <p:sp>
        <p:nvSpPr>
          <p:cNvPr id="16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4649785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/>
              <a:t>Click to edit title</a:t>
            </a:r>
          </a:p>
        </p:txBody>
      </p:sp>
      <p:sp>
        <p:nvSpPr>
          <p:cNvPr id="15" name="Plassholder for tekst 2"/>
          <p:cNvSpPr>
            <a:spLocks noGrp="1"/>
          </p:cNvSpPr>
          <p:nvPr>
            <p:ph type="body" idx="18" hasCustomPrompt="1"/>
          </p:nvPr>
        </p:nvSpPr>
        <p:spPr>
          <a:xfrm>
            <a:off x="4649785" y="1202990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/>
              <a:t>Click to edit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635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2466652"/>
            <a:ext cx="7780339" cy="1322388"/>
          </a:xfrm>
        </p:spPr>
        <p:txBody>
          <a:bodyPr rIns="0"/>
          <a:lstStyle>
            <a:lvl1pPr algn="l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41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1366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0832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5236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010CFF-1AD3-490E-B568-D7ADF9B7EC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10/10/2016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DDDAF7-79C1-4779-8949-B432FD3797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05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40767"/>
            <a:ext cx="5486400" cy="338680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396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stripe-mindre-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6312549"/>
            <a:ext cx="9144000" cy="545453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52452" y="214314"/>
            <a:ext cx="8051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250" y="6457954"/>
            <a:ext cx="43973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A7A9AC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6F089A-B04C-43A3-8E25-35204AB2BF2E}" type="slidenum">
              <a:rPr 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/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5631" y="1195200"/>
            <a:ext cx="8473846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  <a:p>
            <a:pPr lvl="4"/>
            <a:endParaRPr lang="nb-NO" dirty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254001" y="1039813"/>
            <a:ext cx="8636000" cy="0"/>
          </a:xfrm>
          <a:prstGeom prst="line">
            <a:avLst/>
          </a:prstGeom>
          <a:noFill/>
          <a:ln w="22225">
            <a:solidFill>
              <a:srgbClr val="ECECE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39" y="4600575"/>
            <a:ext cx="181822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14" y="4005263"/>
            <a:ext cx="3024187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6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9pPr>
    </p:titleStyle>
    <p:bodyStyle>
      <a:lvl1pPr marL="1778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2pPr>
      <a:lvl3pPr marL="5318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3pPr>
      <a:lvl4pPr marL="7239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4pPr>
      <a:lvl5pPr marL="9001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68313" y="1040081"/>
            <a:ext cx="8208962" cy="0"/>
          </a:xfrm>
          <a:prstGeom prst="line">
            <a:avLst/>
          </a:prstGeom>
          <a:noFill/>
          <a:ln w="952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317" y="2"/>
            <a:ext cx="8208143" cy="96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7" y="1195200"/>
            <a:ext cx="8208961" cy="48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4"/>
            <a:endParaRPr lang="en-GB" noProof="0" dirty="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40" y="4600578"/>
            <a:ext cx="213321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105597" tIns="54910" rIns="105597" bIns="5491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20" y="4005266"/>
            <a:ext cx="3024187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05597" tIns="54910" rIns="105597" bIns="5491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68313" y="6384576"/>
            <a:ext cx="8208962" cy="0"/>
          </a:xfrm>
          <a:prstGeom prst="line">
            <a:avLst/>
          </a:prstGeom>
          <a:noFill/>
          <a:ln w="9525" cmpd="sng">
            <a:solidFill>
              <a:srgbClr val="A6A6A6"/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10" name="Bilde 9" descr="ztcl9vu2jfpkkcg279ra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368" y="6500690"/>
            <a:ext cx="832346" cy="258575"/>
          </a:xfrm>
          <a:prstGeom prst="rect">
            <a:avLst/>
          </a:prstGeom>
        </p:spPr>
      </p:pic>
      <p:sp>
        <p:nvSpPr>
          <p:cNvPr id="9" name="Text Placeholder 10"/>
          <p:cNvSpPr txBox="1">
            <a:spLocks/>
          </p:cNvSpPr>
          <p:nvPr userDrawn="1"/>
        </p:nvSpPr>
        <p:spPr>
          <a:xfrm>
            <a:off x="755577" y="6453337"/>
            <a:ext cx="7073400" cy="24214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  <a:defRPr sz="1200">
                <a:solidFill>
                  <a:srgbClr val="A6A6A6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 baseline="0">
                <a:solidFill>
                  <a:schemeClr val="tx1"/>
                </a:solidFill>
                <a:latin typeface="+mn-lt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5pPr>
            <a:lvl6pPr marL="2950454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6pPr>
            <a:lvl7pPr marL="3486900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7pPr>
            <a:lvl8pPr marL="4023346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8pPr>
            <a:lvl9pPr marL="4559792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GB" kern="0" dirty="0"/>
              <a:t>Advanced materials shaping the future</a:t>
            </a:r>
          </a:p>
        </p:txBody>
      </p:sp>
    </p:spTree>
    <p:extLst>
      <p:ext uri="{BB962C8B-B14F-4D97-AF65-F5344CB8AC3E}">
        <p14:creationId xmlns:p14="http://schemas.microsoft.com/office/powerpoint/2010/main" val="56021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cap="all" spc="59">
          <a:solidFill>
            <a:srgbClr val="52545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5pPr>
      <a:lvl6pPr marL="536447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6pPr>
      <a:lvl7pPr marL="1072892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7pPr>
      <a:lvl8pPr marL="1609338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8pPr>
      <a:lvl9pPr marL="2145785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9pPr>
    </p:titleStyle>
    <p:bodyStyle>
      <a:lvl1pPr marL="190080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0158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 baseline="0">
          <a:solidFill>
            <a:schemeClr val="tx1"/>
          </a:solidFill>
          <a:latin typeface="+mn-lt"/>
        </a:defRPr>
      </a:lvl2pPr>
      <a:lvl3pPr marL="570239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3pPr>
      <a:lvl4pPr marL="76031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4pPr>
      <a:lvl5pPr marL="95039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5pPr>
      <a:lvl6pPr marL="2950454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3486900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4023346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4559792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4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92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338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85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231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67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123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569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op graphic_grey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81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30175"/>
            <a:ext cx="66357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08050"/>
            <a:ext cx="8229600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pic>
        <p:nvPicPr>
          <p:cNvPr id="3077" name="Picture 7" descr="Borregaard log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00775"/>
            <a:ext cx="133191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16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67A6"/>
          </a:solidFill>
          <a:latin typeface="Franklin Gothic Book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2800" b="1" dirty="0"/>
              <a:t>Seminar om miljøteknologi</a:t>
            </a:r>
            <a:br>
              <a:rPr lang="nb-NO" b="1" dirty="0"/>
            </a:br>
            <a:r>
              <a:rPr lang="nb-NO" b="1" dirty="0"/>
              <a:t>Stortinget 14. oktober 2016</a:t>
            </a:r>
            <a:br>
              <a:rPr lang="nb-NO" b="1" dirty="0"/>
            </a:br>
            <a:r>
              <a:rPr lang="nb-NO" b="1" dirty="0"/>
              <a:t>Marianne Lie</a:t>
            </a:r>
            <a:br>
              <a:rPr lang="nb-NO" b="1" dirty="0"/>
            </a:br>
            <a:r>
              <a:rPr lang="nb-NO" sz="1600" dirty="0"/>
              <a:t>Sekretariatsleder</a:t>
            </a:r>
            <a:endParaRPr lang="nb-NO" b="1" dirty="0"/>
          </a:p>
        </p:txBody>
      </p:sp>
      <p:sp>
        <p:nvSpPr>
          <p:cNvPr id="8" name="Undertit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309320"/>
            <a:ext cx="5676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63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/>
              <a:t>Forum</a:t>
            </a:r>
            <a:r>
              <a:rPr lang="nb-NO" sz="2400" b="1" dirty="0"/>
              <a:t> for Miljøteknologi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Forum for Miljøteknologi (FFM) består av en rekke av de største bedriftene innen prosessindustri, energiproduksjon, papirproduksjon og byggenæringen, som har egne prosjekter innen miljøteknologi og fornybar energi, samt Fellesforbundet</a:t>
            </a:r>
          </a:p>
          <a:p>
            <a:pPr marL="0" indent="0">
              <a:buNone/>
            </a:pPr>
            <a:r>
              <a:rPr lang="nb-NO" sz="2000" dirty="0"/>
              <a:t> 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22322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400" b="1" dirty="0"/>
              <a:t>Medlemmer </a:t>
            </a:r>
            <a:br>
              <a:rPr lang="nb-NO" sz="1400" b="1" dirty="0"/>
            </a:br>
            <a:endParaRPr lang="nb-NO" sz="1400" b="1" dirty="0"/>
          </a:p>
          <a:p>
            <a:r>
              <a:rPr lang="en-US" sz="1400" dirty="0" err="1"/>
              <a:t>Yara</a:t>
            </a:r>
            <a:r>
              <a:rPr lang="en-US" sz="1400" dirty="0"/>
              <a:t> International ASA</a:t>
            </a:r>
            <a:endParaRPr lang="nb-NO" sz="1400" dirty="0"/>
          </a:p>
          <a:p>
            <a:r>
              <a:rPr lang="nb-NO" sz="1400" dirty="0"/>
              <a:t>Selvaag Gruppen AS</a:t>
            </a:r>
          </a:p>
          <a:p>
            <a:r>
              <a:rPr lang="en-US" sz="1400" dirty="0" err="1"/>
              <a:t>Fellesforbundet</a:t>
            </a:r>
            <a:endParaRPr lang="nb-NO" sz="1400" dirty="0"/>
          </a:p>
          <a:p>
            <a:r>
              <a:rPr lang="en-US" sz="1400" dirty="0" err="1"/>
              <a:t>Elkem</a:t>
            </a:r>
            <a:r>
              <a:rPr lang="en-US" sz="1400" dirty="0"/>
              <a:t> AS</a:t>
            </a:r>
            <a:endParaRPr lang="nb-NO" sz="1400" dirty="0"/>
          </a:p>
          <a:p>
            <a:r>
              <a:rPr lang="nb-NO" sz="1400" dirty="0"/>
              <a:t>Hellefoss Paper AS</a:t>
            </a:r>
          </a:p>
          <a:p>
            <a:r>
              <a:rPr lang="en-US" sz="1400" dirty="0"/>
              <a:t>Alcoa Norway ANS</a:t>
            </a:r>
            <a:endParaRPr lang="nb-NO" sz="1400" dirty="0"/>
          </a:p>
          <a:p>
            <a:r>
              <a:rPr lang="nb-NO" sz="1400" dirty="0"/>
              <a:t>Norsk Hydro ASA</a:t>
            </a:r>
          </a:p>
          <a:p>
            <a:r>
              <a:rPr lang="nb-NO" sz="1400" dirty="0"/>
              <a:t>DNV GL</a:t>
            </a:r>
          </a:p>
          <a:p>
            <a:r>
              <a:rPr lang="nb-NO" sz="1400" dirty="0"/>
              <a:t>Borregaard ASA</a:t>
            </a:r>
          </a:p>
          <a:p>
            <a:r>
              <a:rPr lang="nb-NO" sz="1400" dirty="0"/>
              <a:t>NCE Maritime </a:t>
            </a:r>
            <a:r>
              <a:rPr lang="nb-NO" sz="1400" dirty="0" err="1"/>
              <a:t>CleanTech</a:t>
            </a:r>
            <a:r>
              <a:rPr lang="nb-NO" sz="1400" dirty="0"/>
              <a:t> West</a:t>
            </a:r>
          </a:p>
          <a:p>
            <a:r>
              <a:rPr lang="nb-NO" sz="1400" dirty="0"/>
              <a:t>Statkraft AS</a:t>
            </a:r>
          </a:p>
          <a:p>
            <a:r>
              <a:rPr lang="nb-NO" sz="1400" dirty="0" err="1"/>
              <a:t>Glencore</a:t>
            </a:r>
            <a:endParaRPr lang="nb-NO" sz="1400" dirty="0"/>
          </a:p>
        </p:txBody>
      </p:sp>
      <p:sp>
        <p:nvSpPr>
          <p:cNvPr id="8" name="Rectangle 7"/>
          <p:cNvSpPr/>
          <p:nvPr/>
        </p:nvSpPr>
        <p:spPr>
          <a:xfrm>
            <a:off x="5364088" y="1556792"/>
            <a:ext cx="2304256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3" name="TextBox 2"/>
          <p:cNvSpPr txBox="1"/>
          <p:nvPr/>
        </p:nvSpPr>
        <p:spPr>
          <a:xfrm>
            <a:off x="683568" y="6119336"/>
            <a:ext cx="51122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Kristinelundveien 6, N-0268 Oslo | Tel: +47 916 45 506 | post@forumformiljoteknologi.no</a:t>
            </a:r>
            <a:br>
              <a:rPr lang="nb-NO" sz="1050" dirty="0"/>
            </a:br>
            <a:r>
              <a:rPr lang="nb-NO" sz="1050" dirty="0"/>
              <a:t>Foretaksregisteret: NO 884 296 862 | www.forumformiljoteknologi.no</a:t>
            </a:r>
          </a:p>
          <a:p>
            <a:r>
              <a:rPr lang="nb-NO" sz="1050" dirty="0"/>
              <a:t> </a:t>
            </a:r>
          </a:p>
          <a:p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2496921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/>
              <a:t>Visjon og hovedoppgave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Legge til rette for at norske bedrifter kan utvikle og bruke ledende miljøteknologi og være konkurransedyktige på et globalt marked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000" dirty="0"/>
              <a:t>Miljøteknologi: Teknologier, prosesser og tjenester som håndterer kilder til forurensing, reduserer forurensing, material- eller energiforbruk (EUs definisjon)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nb-NO" sz="2000" dirty="0"/>
          </a:p>
          <a:p>
            <a:r>
              <a:rPr lang="nb-NO" sz="2000" dirty="0"/>
              <a:t>Bidra til internasjonalt konkurransedyktige vilkår for bedrifter som investerer i miljøteknologi</a:t>
            </a:r>
          </a:p>
        </p:txBody>
      </p:sp>
    </p:spTree>
    <p:extLst>
      <p:ext uri="{BB962C8B-B14F-4D97-AF65-F5344CB8AC3E}">
        <p14:creationId xmlns:p14="http://schemas.microsoft.com/office/powerpoint/2010/main" val="352918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/>
              <a:t>Tre prioriterte arbeidsoppgaver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Sette miljøteknologi på den politiske dagsorden</a:t>
            </a:r>
          </a:p>
          <a:p>
            <a:r>
              <a:rPr lang="nb-NO" sz="2000" dirty="0"/>
              <a:t>Videreutvikle flere statlige insentiver til bedrifter som investerer i miljøteknologi og –løsninger</a:t>
            </a:r>
          </a:p>
          <a:p>
            <a:r>
              <a:rPr lang="nb-NO" sz="2000" dirty="0"/>
              <a:t>Profesjonalisere virkemiddelapparatets håndtering av bedriftenes søknader innen miljøteknologi</a:t>
            </a:r>
          </a:p>
        </p:txBody>
      </p:sp>
    </p:spTree>
    <p:extLst>
      <p:ext uri="{BB962C8B-B14F-4D97-AF65-F5344CB8AC3E}">
        <p14:creationId xmlns:p14="http://schemas.microsoft.com/office/powerpoint/2010/main" val="381495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Miljøteknologiordningen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0050">
              <a:buFont typeface="Courier New" panose="02070309020205020404" pitchFamily="49" charset="0"/>
              <a:buChar char="o"/>
            </a:pPr>
            <a:r>
              <a:rPr lang="nb-NO" sz="2000" dirty="0"/>
              <a:t>Administreres av Innovasjon Norge</a:t>
            </a:r>
            <a:br>
              <a:rPr lang="nb-NO" sz="2000" dirty="0"/>
            </a:br>
            <a:endParaRPr lang="nb-NO" sz="2000" dirty="0"/>
          </a:p>
          <a:p>
            <a:pPr marL="400050">
              <a:buFont typeface="Courier New" panose="02070309020205020404" pitchFamily="49" charset="0"/>
              <a:buChar char="o"/>
            </a:pPr>
            <a:r>
              <a:rPr lang="nb-NO" sz="2000" dirty="0"/>
              <a:t>Tilskudd til bedriftenes demonstrasjons- og pilotprosjekter innen miljøteknologi</a:t>
            </a:r>
          </a:p>
          <a:p>
            <a:pPr marL="40005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00050">
              <a:buFont typeface="Courier New" panose="02070309020205020404" pitchFamily="49" charset="0"/>
              <a:buChar char="o"/>
            </a:pPr>
            <a:r>
              <a:rPr lang="nb-NO" sz="2000" dirty="0"/>
              <a:t>Trådte i kraft 15. august 2010 med 140 millioner kroner</a:t>
            </a:r>
          </a:p>
          <a:p>
            <a:pPr marL="40005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00050">
              <a:buFont typeface="Courier New" panose="02070309020205020404" pitchFamily="49" charset="0"/>
              <a:buChar char="o"/>
            </a:pPr>
            <a:r>
              <a:rPr lang="nb-NO" sz="2000" dirty="0"/>
              <a:t>Foreslått til 504,5 millioner kroner i statsbudsjettet for 2016, redusert til 464,5 millioner kroner i revidert nasjonalbudsjett. Regjeringens forslag i statsbudsjettet for 2017 er 434,5 millioner kroner.</a:t>
            </a:r>
          </a:p>
          <a:p>
            <a:pPr marL="40005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00050">
              <a:buFont typeface="Courier New" panose="02070309020205020404" pitchFamily="49" charset="0"/>
              <a:buChar char="o"/>
            </a:pPr>
            <a:r>
              <a:rPr lang="nb-NO" sz="2000" dirty="0"/>
              <a:t>Innovasjon Norge har mottatt søknader for rundt 1,2 milliarder kroner hittil i år.</a:t>
            </a:r>
          </a:p>
          <a:p>
            <a:pPr marL="40005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0005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57200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67509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86" y="843498"/>
            <a:ext cx="7571428" cy="49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33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Viktige mål for Forum for Miljøteknologi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sz="2000" dirty="0"/>
              <a:t> </a:t>
            </a:r>
          </a:p>
          <a:p>
            <a:pPr marL="457200">
              <a:buFont typeface="Courier New" panose="02070309020205020404" pitchFamily="49" charset="0"/>
              <a:buChar char="o"/>
            </a:pPr>
            <a:r>
              <a:rPr lang="nb-NO" sz="2000" dirty="0"/>
              <a:t>Utvidelse av Miljøteknologiordningen til 1 milliard kroner innen 2-3 år</a:t>
            </a:r>
          </a:p>
          <a:p>
            <a:pPr marL="45720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57200">
              <a:buFont typeface="Courier New" panose="02070309020205020404" pitchFamily="49" charset="0"/>
              <a:buChar char="o"/>
            </a:pPr>
            <a:r>
              <a:rPr lang="nb-NO" sz="2000" dirty="0"/>
              <a:t>Samme konkurransevilkår som EU og sømløs overgang mellom ordninger fra Innovasjon Norge, Forskningsrådet og </a:t>
            </a:r>
            <a:r>
              <a:rPr lang="nb-NO" sz="2000" dirty="0" err="1"/>
              <a:t>Enova</a:t>
            </a:r>
            <a:endParaRPr lang="nb-NO" sz="2000" dirty="0"/>
          </a:p>
          <a:p>
            <a:pPr marL="45720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57200">
              <a:buFont typeface="Courier New" panose="02070309020205020404" pitchFamily="49" charset="0"/>
              <a:buChar char="o"/>
            </a:pPr>
            <a:r>
              <a:rPr lang="nb-NO" sz="2000" dirty="0"/>
              <a:t>Virkemidlene må effektiviseres og forenkles, og søknads- og tildelingsprosessen må bli mer effektiv og gå raskere</a:t>
            </a:r>
          </a:p>
          <a:p>
            <a:pPr marL="457200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marL="457200">
              <a:buFont typeface="Courier New" panose="02070309020205020404" pitchFamily="49" charset="0"/>
              <a:buChar char="o"/>
            </a:pPr>
            <a:r>
              <a:rPr lang="nb-NO" sz="2000" dirty="0"/>
              <a:t>Offentlige innkjøpsordninger som legger vekt på miljøteknologi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185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/>
              <a:t>Miljøteknologiordningens framtid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nb-NO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err="1"/>
              <a:t>Menon</a:t>
            </a:r>
            <a:r>
              <a:rPr lang="nb-NO" sz="1800" dirty="0"/>
              <a:t> konkluderte i 2014 med at ordningen er relevant, relativt effektivt forvaltet og har høy </a:t>
            </a:r>
            <a:r>
              <a:rPr lang="nb-NO" sz="1800" dirty="0" err="1"/>
              <a:t>addisjonalitet</a:t>
            </a:r>
            <a:r>
              <a:rPr lang="nb-NO" sz="1800" dirty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/>
              <a:t>Økningen til 504,5 millioner kroner i statsbudsjettet for 2016 sikret stabilitet rundt ordningen, men reduksjoner i revidert nasjonalbudsjett for 2016 og statsbudsjett for 2017 har skapt usikkerhet om ordningens framtid, og planlagte prosjekter kan bli lagt i skuffen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/>
              <a:t>Behovet overstiger tilgjengelige midler. Innovasjon Norge har fått inn søknader for 1,2 milliarder kroner hittil i år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/>
              <a:t>Flere større prosjekter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/>
              <a:t>Klar tendens til at teknologi fra olje- og gassvirksomheten finner nye grønne løsninger i andre bransjer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800" dirty="0"/>
              <a:t>Havbruk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800" dirty="0"/>
              <a:t>Renseteknologi </a:t>
            </a:r>
          </a:p>
        </p:txBody>
      </p:sp>
    </p:spTree>
    <p:extLst>
      <p:ext uri="{BB962C8B-B14F-4D97-AF65-F5344CB8AC3E}">
        <p14:creationId xmlns:p14="http://schemas.microsoft.com/office/powerpoint/2010/main" val="3109401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/>
              <a:t>De store bedriftene er nødvendige for store teknologiske gjennombrudd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000" dirty="0"/>
              <a:t>De store bedriftene har også behov for risikoavlastning</a:t>
            </a:r>
            <a:br>
              <a:rPr lang="nb-NO" sz="2000" dirty="0"/>
            </a:b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/>
              <a:t>Det krever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Stort volum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Kapasitet til å møte behov for risikoavlastning til store prosjekter i </a:t>
            </a:r>
            <a:r>
              <a:rPr lang="nb-NO" sz="2000" dirty="0" err="1"/>
              <a:t>enkeltår</a:t>
            </a:r>
            <a:r>
              <a:rPr lang="nb-NO" sz="2000" dirty="0"/>
              <a:t> </a:t>
            </a:r>
            <a:endParaRPr lang="nb-NO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/>
              <a:t>Manglende virkemiddeldekning fra pilotfasen til kommersialisering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1400" dirty="0"/>
              <a:t>Miljøteknologiordningen ble økt til MNOK 504,5 i budsjettet for 2016. Regjeringen reduserte bevilgningene med MNOK 80 i revidert budsjett, men beløpet ble økt med MNOK 40 i forhandlingene med V og </a:t>
            </a:r>
            <a:r>
              <a:rPr lang="nb-NO" sz="1400" dirty="0" err="1"/>
              <a:t>KrF.</a:t>
            </a:r>
            <a:r>
              <a:rPr lang="nb-NO" sz="1400" dirty="0"/>
              <a:t> For 2016 er beløpet MNOK 464,5. For 2017 er forslaget MNOK 434,5.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400" dirty="0"/>
              <a:t>Risiko og kapitalbehov sterkt økende utover i utviklingsløpet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400" dirty="0"/>
              <a:t>Pilotfasen er fremdeles den fasen som har dårligst virkemiddeldekning. Miljøteknologiordningen må økes til minst MNOK 1.000 innen 2-3 år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400" dirty="0"/>
              <a:t>Behov for virkemidler for ikke-klimarelaterte prosjekter også i fullskala/kommersialiseringsfasen</a:t>
            </a:r>
            <a:br>
              <a:rPr lang="nb-NO" sz="2000" dirty="0"/>
            </a:b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92896"/>
            <a:ext cx="4310632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683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Miljøteknologiordningen bransjer</a:t>
            </a:r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225" y="2182019"/>
            <a:ext cx="782955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6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-3148"/>
            <a:ext cx="8320614" cy="624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58140"/>
      </p:ext>
    </p:extLst>
  </p:cSld>
  <p:clrMapOvr>
    <a:masterClrMapping/>
  </p:clrMapOvr>
</p:sld>
</file>

<file path=ppt/theme/theme1.xml><?xml version="1.0" encoding="utf-8"?>
<a:theme xmlns:a="http://schemas.openxmlformats.org/drawingml/2006/main" name="True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kem-template">
  <a:themeElements>
    <a:clrScheme name="Elkem-theme-colors">
      <a:dk1>
        <a:srgbClr val="414042"/>
      </a:dk1>
      <a:lt1>
        <a:srgbClr val="FFFFFF"/>
      </a:lt1>
      <a:dk2>
        <a:srgbClr val="414042"/>
      </a:dk2>
      <a:lt2>
        <a:srgbClr val="DCDDDE"/>
      </a:lt2>
      <a:accent1>
        <a:srgbClr val="9D9FA2"/>
      </a:accent1>
      <a:accent2>
        <a:srgbClr val="3777BC"/>
      </a:accent2>
      <a:accent3>
        <a:srgbClr val="007355"/>
      </a:accent3>
      <a:accent4>
        <a:srgbClr val="5CA038"/>
      </a:accent4>
      <a:accent5>
        <a:srgbClr val="C00000"/>
      </a:accent5>
      <a:accent6>
        <a:srgbClr val="133C8B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kem-template.potx" id="{3ABA7416-D3C7-4FD4-B31E-9970E4B38BC5}" vid="{0D78BD30-C0B8-42F7-B835-906F87E4A07F}"/>
    </a:ext>
  </a:extLst>
</a:theme>
</file>

<file path=ppt/theme/theme3.xml><?xml version="1.0" encoding="utf-8"?>
<a:theme xmlns:a="http://schemas.openxmlformats.org/drawingml/2006/main" name="Elkem-theme-2014">
  <a:themeElements>
    <a:clrScheme name="Elkem-theme-2014-v3">
      <a:dk1>
        <a:srgbClr val="363E4A"/>
      </a:dk1>
      <a:lt1>
        <a:srgbClr val="FFFFFF"/>
      </a:lt1>
      <a:dk2>
        <a:srgbClr val="363E4A"/>
      </a:dk2>
      <a:lt2>
        <a:srgbClr val="BFBFBF"/>
      </a:lt2>
      <a:accent1>
        <a:srgbClr val="0D67A1"/>
      </a:accent1>
      <a:accent2>
        <a:srgbClr val="9CCCE5"/>
      </a:accent2>
      <a:accent3>
        <a:srgbClr val="7A808F"/>
      </a:accent3>
      <a:accent4>
        <a:srgbClr val="C3C8CD"/>
      </a:accent4>
      <a:accent5>
        <a:srgbClr val="BE001E"/>
      </a:accent5>
      <a:accent6>
        <a:srgbClr val="F37536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2900" indent="-342900" algn="l">
          <a:buClr>
            <a:schemeClr val="accent3"/>
          </a:buClr>
          <a:buFont typeface="Arial" panose="020B0604020202020204" pitchFamily="34" charset="0"/>
          <a:buChar char="•"/>
          <a:defRPr sz="20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95F324FA-F234-41B5-939D-83373AED9431}" vid="{1C5E8F0E-ACC0-474E-BB0B-3EA3BF7DB09D}"/>
    </a:ext>
  </a:extLst>
</a:theme>
</file>

<file path=ppt/theme/theme4.xml><?xml version="1.0" encoding="utf-8"?>
<a:theme xmlns:a="http://schemas.openxmlformats.org/drawingml/2006/main" name="1_Custom Design">
  <a:themeElements>
    <a:clrScheme name="BRG Grey_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1776D"/>
      </a:accent1>
      <a:accent2>
        <a:srgbClr val="DFD8D2"/>
      </a:accent2>
      <a:accent3>
        <a:srgbClr val="81776D"/>
      </a:accent3>
      <a:accent4>
        <a:srgbClr val="559534"/>
      </a:accent4>
      <a:accent5>
        <a:srgbClr val="806F59"/>
      </a:accent5>
      <a:accent6>
        <a:srgbClr val="0067A6"/>
      </a:accent6>
      <a:hlink>
        <a:srgbClr val="0067A6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True Blank</Template>
  <TotalTime>24325</TotalTime>
  <Words>410</Words>
  <Application>Microsoft Office PowerPoint</Application>
  <PresentationFormat>Skjermfremvisning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12</vt:i4>
      </vt:variant>
    </vt:vector>
  </HeadingPairs>
  <TitlesOfParts>
    <vt:vector size="22" baseType="lpstr">
      <vt:lpstr>Arial</vt:lpstr>
      <vt:lpstr>Calibri</vt:lpstr>
      <vt:lpstr>Courier New</vt:lpstr>
      <vt:lpstr>Franklin Gothic Book</vt:lpstr>
      <vt:lpstr>Verdana</vt:lpstr>
      <vt:lpstr>Wingdings</vt:lpstr>
      <vt:lpstr>True Blank</vt:lpstr>
      <vt:lpstr>elkem-template</vt:lpstr>
      <vt:lpstr>Elkem-theme-2014</vt:lpstr>
      <vt:lpstr>1_Custom Design</vt:lpstr>
      <vt:lpstr>Seminar om miljøteknologi Stortinget 14. oktober 2016 Marianne Lie Sekretariatsleder</vt:lpstr>
      <vt:lpstr>Forum for Miljøteknologi</vt:lpstr>
      <vt:lpstr>Visjon og hovedoppgave</vt:lpstr>
      <vt:lpstr>Tre prioriterte arbeidsoppgaver</vt:lpstr>
      <vt:lpstr>Miljøteknologiordningen</vt:lpstr>
      <vt:lpstr>PowerPoint-presentasjon</vt:lpstr>
      <vt:lpstr>Viktige mål for Forum for Miljøteknologi</vt:lpstr>
      <vt:lpstr>Miljøteknologiordningens framtid</vt:lpstr>
      <vt:lpstr>De store bedriftene er nødvendige for store teknologiske gjennombrudd</vt:lpstr>
      <vt:lpstr>Manglende virkemiddeldekning fra pilotfasen til kommersialisering</vt:lpstr>
      <vt:lpstr>Miljøteknologiordningen bransjer</vt:lpstr>
      <vt:lpstr>PowerPoint-presentasjon</vt:lpstr>
    </vt:vector>
  </TitlesOfParts>
  <Company>Ernst &amp; Young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Arvid Gusland</dc:creator>
  <cp:lastModifiedBy>Marit Ytreeide</cp:lastModifiedBy>
  <cp:revision>202</cp:revision>
  <cp:lastPrinted>2015-10-19T10:45:17Z</cp:lastPrinted>
  <dcterms:created xsi:type="dcterms:W3CDTF">2013-11-01T10:12:04Z</dcterms:created>
  <dcterms:modified xsi:type="dcterms:W3CDTF">2016-10-10T10:43:40Z</dcterms:modified>
</cp:coreProperties>
</file>