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439" r:id="rId5"/>
    <p:sldId id="440" r:id="rId6"/>
    <p:sldId id="412" r:id="rId7"/>
    <p:sldId id="444" r:id="rId8"/>
    <p:sldId id="447" r:id="rId9"/>
    <p:sldId id="441" r:id="rId10"/>
    <p:sldId id="442" r:id="rId11"/>
    <p:sldId id="443" r:id="rId12"/>
    <p:sldId id="445" r:id="rId13"/>
    <p:sldId id="451" r:id="rId14"/>
    <p:sldId id="452" r:id="rId15"/>
    <p:sldId id="453" r:id="rId16"/>
    <p:sldId id="454" r:id="rId17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88277" autoAdjust="0"/>
  </p:normalViewPr>
  <p:slideViewPr>
    <p:cSldViewPr showGuides="1">
      <p:cViewPr varScale="1">
        <p:scale>
          <a:sx n="74" d="100"/>
          <a:sy n="74" d="100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-23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2BE81-4275-436F-83FB-151BE821D83D}" type="datetimeFigureOut">
              <a:rPr lang="nn-NO" smtClean="0"/>
              <a:pPr/>
              <a:t>24.10.2016</a:t>
            </a:fld>
            <a:endParaRPr lang="nn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FE62-9951-406E-9F3A-C00C7136A1D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22360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5D25C62-5C68-49C0-BB84-AC2D8959D900}" type="datetimeFigureOut">
              <a:rPr lang="nn-NO"/>
              <a:pPr>
                <a:defRPr/>
              </a:pPr>
              <a:t>24.10.2016</a:t>
            </a:fld>
            <a:endParaRPr lang="n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n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n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2EFC8DC-B7EB-4670-A41E-72BFF0154FE6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299835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EFC8DC-B7EB-4670-A41E-72BFF0154FE6}" type="slidenum">
              <a:rPr lang="nn-NO" smtClean="0"/>
              <a:pPr>
                <a:defRPr/>
              </a:pPr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52981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Gjennom tverrfaglig kompetanse og ulik</a:t>
            </a:r>
            <a:r>
              <a:rPr lang="nb-NO" baseline="0" dirty="0"/>
              <a:t> </a:t>
            </a:r>
            <a:r>
              <a:rPr lang="nb-NO" baseline="0" dirty="0" err="1"/>
              <a:t>ståstad</a:t>
            </a:r>
            <a:r>
              <a:rPr lang="nb-NO" baseline="0" dirty="0"/>
              <a:t> </a:t>
            </a:r>
            <a:r>
              <a:rPr lang="nb-NO" baseline="0" dirty="0" err="1"/>
              <a:t>ifht</a:t>
            </a:r>
            <a:r>
              <a:rPr lang="nb-NO" baseline="0" dirty="0"/>
              <a:t> eiga </a:t>
            </a:r>
            <a:r>
              <a:rPr lang="nb-NO" baseline="0" dirty="0" err="1"/>
              <a:t>verksemd</a:t>
            </a:r>
            <a:r>
              <a:rPr lang="nb-NO" baseline="0" dirty="0"/>
              <a:t> skal </a:t>
            </a:r>
            <a:r>
              <a:rPr lang="nb-NO" baseline="0" dirty="0" err="1"/>
              <a:t>klyngedeltakarane</a:t>
            </a:r>
            <a:r>
              <a:rPr lang="nb-NO" baseline="0" dirty="0"/>
              <a:t> utvikla nye </a:t>
            </a:r>
            <a:r>
              <a:rPr lang="nb-NO" baseline="0" dirty="0" err="1"/>
              <a:t>løysingar</a:t>
            </a:r>
            <a:r>
              <a:rPr lang="nb-NO" baseline="0" dirty="0"/>
              <a:t> for </a:t>
            </a:r>
            <a:r>
              <a:rPr lang="nb-NO" baseline="0" dirty="0" err="1"/>
              <a:t>ein</a:t>
            </a:r>
            <a:r>
              <a:rPr lang="nb-NO" baseline="0" dirty="0"/>
              <a:t> </a:t>
            </a:r>
            <a:r>
              <a:rPr lang="nb-NO" baseline="0" dirty="0" err="1"/>
              <a:t>meir</a:t>
            </a:r>
            <a:r>
              <a:rPr lang="nb-NO" baseline="0" dirty="0"/>
              <a:t> konkurransedyktig, samt miljø- og </a:t>
            </a:r>
            <a:r>
              <a:rPr lang="nb-NO" baseline="0" dirty="0" err="1"/>
              <a:t>klimavenleg</a:t>
            </a:r>
            <a:r>
              <a:rPr lang="nb-NO" baseline="0" dirty="0"/>
              <a:t> sjøtransport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EFC8DC-B7EB-4670-A41E-72BFF0154FE6}" type="slidenum">
              <a:rPr lang="nn-NO" smtClean="0"/>
              <a:pPr>
                <a:defRPr/>
              </a:pPr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64524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EFC8DC-B7EB-4670-A41E-72BFF0154FE6}" type="slidenum">
              <a:rPr lang="nn-NO" smtClean="0"/>
              <a:pPr>
                <a:defRPr/>
              </a:pPr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761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nb-NO" sz="1200" dirty="0"/>
              <a:t>Oppdrettsbransjens største utfordringer i dag er:</a:t>
            </a:r>
          </a:p>
          <a:p>
            <a:r>
              <a:rPr lang="nb-NO" sz="1200" dirty="0"/>
              <a:t>Sykdomsutbrudd</a:t>
            </a:r>
          </a:p>
          <a:p>
            <a:r>
              <a:rPr lang="nb-NO" sz="1200" dirty="0"/>
              <a:t>Spredning av lus</a:t>
            </a:r>
          </a:p>
          <a:p>
            <a:r>
              <a:rPr lang="nb-NO" sz="1200" dirty="0" err="1"/>
              <a:t>Omdøme</a:t>
            </a:r>
            <a:endParaRPr lang="nb-NO" sz="1200" dirty="0"/>
          </a:p>
          <a:p>
            <a:pPr>
              <a:buNone/>
            </a:pPr>
            <a:endParaRPr lang="nb-NO" sz="1200" dirty="0"/>
          </a:p>
          <a:p>
            <a:pPr>
              <a:buNone/>
            </a:pPr>
            <a:r>
              <a:rPr lang="nb-NO" sz="1200" dirty="0"/>
              <a:t>Det jobbes nå intensivt i bransjen med brakkleggingsregimer, </a:t>
            </a:r>
          </a:p>
          <a:p>
            <a:pPr>
              <a:buNone/>
            </a:pPr>
            <a:r>
              <a:rPr lang="nb-NO" sz="1200" dirty="0"/>
              <a:t>luseproblematikk og samordning av </a:t>
            </a:r>
            <a:r>
              <a:rPr lang="nb-NO" sz="1200" dirty="0" err="1"/>
              <a:t>smoltutsett</a:t>
            </a:r>
            <a:r>
              <a:rPr lang="nb-NO" sz="1200" dirty="0"/>
              <a:t> for å motvirke </a:t>
            </a:r>
          </a:p>
          <a:p>
            <a:pPr>
              <a:buNone/>
            </a:pPr>
            <a:r>
              <a:rPr lang="nb-NO" sz="1200" dirty="0"/>
              <a:t>disse problemer. I tillegg til dette kreves det brønnbåter som kan </a:t>
            </a:r>
          </a:p>
          <a:p>
            <a:pPr>
              <a:buNone/>
            </a:pPr>
            <a:r>
              <a:rPr lang="nb-NO" sz="1200" dirty="0"/>
              <a:t>frakte fisk lukket mellom de ulike soner, samt mottaksanleggsom </a:t>
            </a:r>
          </a:p>
          <a:p>
            <a:pPr>
              <a:buNone/>
            </a:pPr>
            <a:r>
              <a:rPr lang="nb-NO" sz="1200" dirty="0"/>
              <a:t>kan slakte fisk som leveres i lukkede transporter.</a:t>
            </a:r>
          </a:p>
          <a:p>
            <a:pPr>
              <a:buNone/>
            </a:pPr>
            <a:endParaRPr lang="nb-NO" sz="1200" dirty="0"/>
          </a:p>
          <a:p>
            <a:pPr>
              <a:buNone/>
            </a:pPr>
            <a:r>
              <a:rPr lang="nb-NO" sz="1200" b="1" dirty="0"/>
              <a:t>Det nye pilotanlegget muliggjør lossing direkte fra brønnbåt, </a:t>
            </a:r>
          </a:p>
          <a:p>
            <a:pPr>
              <a:buNone/>
            </a:pPr>
            <a:r>
              <a:rPr lang="nb-NO" sz="1200" b="1" dirty="0"/>
              <a:t>uten at forurenset vann går tilbake til sjø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EFC8DC-B7EB-4670-A41E-72BFF0154FE6}" type="slidenum">
              <a:rPr lang="nn-NO" smtClean="0"/>
              <a:pPr>
                <a:defRPr/>
              </a:pPr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94024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nb-NO" sz="1200" dirty="0"/>
              <a:t>Bremnes </a:t>
            </a:r>
            <a:r>
              <a:rPr lang="nb-NO" sz="1200" dirty="0" err="1"/>
              <a:t>Seashore</a:t>
            </a:r>
            <a:r>
              <a:rPr lang="nb-NO" sz="1200" dirty="0"/>
              <a:t> har </a:t>
            </a:r>
            <a:r>
              <a:rPr lang="nb-NO" sz="1200" dirty="0" err="1"/>
              <a:t>sidan</a:t>
            </a:r>
            <a:r>
              <a:rPr lang="nb-NO" sz="1200" dirty="0"/>
              <a:t> 1993 gjennomført en rekke FoU </a:t>
            </a:r>
          </a:p>
          <a:p>
            <a:pPr>
              <a:buNone/>
            </a:pPr>
            <a:r>
              <a:rPr lang="nb-NO" sz="1200" dirty="0"/>
              <a:t>prosjekter med støtte fra IN og Norges Forskningsråd. </a:t>
            </a:r>
            <a:r>
              <a:rPr lang="nb-NO" sz="1200" dirty="0" err="1"/>
              <a:t>S.O.Fjæra</a:t>
            </a:r>
            <a:r>
              <a:rPr lang="nb-NO" sz="1200" dirty="0"/>
              <a:t> </a:t>
            </a:r>
          </a:p>
          <a:p>
            <a:pPr>
              <a:buNone/>
            </a:pPr>
            <a:r>
              <a:rPr lang="nb-NO" sz="1200" dirty="0"/>
              <a:t>(UMB/Tine) har deltatt i alle disse prosjekt og har </a:t>
            </a:r>
            <a:r>
              <a:rPr lang="nb-NO" sz="1200" dirty="0" err="1"/>
              <a:t>vore</a:t>
            </a:r>
            <a:r>
              <a:rPr lang="nb-NO" sz="1200" dirty="0"/>
              <a:t> sentral i</a:t>
            </a:r>
          </a:p>
          <a:p>
            <a:pPr>
              <a:buNone/>
            </a:pPr>
            <a:r>
              <a:rPr lang="nb-NO" sz="1200" dirty="0"/>
              <a:t>utviklinga av merkevara SALMA.</a:t>
            </a:r>
          </a:p>
          <a:p>
            <a:pPr>
              <a:buNone/>
            </a:pPr>
            <a:r>
              <a:rPr lang="nb-NO" sz="1200" dirty="0"/>
              <a:t>I 2010 og 2011 har vi kjørt et forprosjekt  med sikte på å optimalisere </a:t>
            </a:r>
          </a:p>
          <a:p>
            <a:pPr>
              <a:buNone/>
            </a:pPr>
            <a:r>
              <a:rPr lang="nb-NO" sz="1200" dirty="0"/>
              <a:t>de ulike prosesser i et nytt opptaksanlegg. Her har vi </a:t>
            </a:r>
            <a:r>
              <a:rPr lang="nb-NO" sz="1200" dirty="0" err="1"/>
              <a:t>m.a</a:t>
            </a:r>
            <a:r>
              <a:rPr lang="nb-NO" sz="1200" dirty="0"/>
              <a:t>  gjennomført </a:t>
            </a:r>
          </a:p>
          <a:p>
            <a:pPr>
              <a:buNone/>
            </a:pPr>
            <a:r>
              <a:rPr lang="nb-NO" sz="1200" dirty="0"/>
              <a:t>en rekke forsøk både i eget anlegg og ved flere norske slakterier.</a:t>
            </a:r>
          </a:p>
          <a:p>
            <a:pPr>
              <a:buNone/>
            </a:pPr>
            <a:r>
              <a:rPr lang="nb-NO" sz="1200" dirty="0"/>
              <a:t>Med basis i dette ønsker vi nå å bygge et pilotanlegg basert på </a:t>
            </a:r>
          </a:p>
          <a:p>
            <a:pPr>
              <a:buNone/>
            </a:pPr>
            <a:r>
              <a:rPr lang="nb-NO" sz="1200" dirty="0"/>
              <a:t>følgende konsept:</a:t>
            </a:r>
            <a:endParaRPr lang="nb-NO" sz="1200" b="1" dirty="0"/>
          </a:p>
          <a:p>
            <a:pPr>
              <a:buNone/>
            </a:pPr>
            <a:r>
              <a:rPr lang="nb-NO" sz="1200" b="1" dirty="0"/>
              <a:t>Utvikle og bygge et pilotanlegg for opptak og avliving  av</a:t>
            </a:r>
          </a:p>
          <a:p>
            <a:pPr>
              <a:buNone/>
            </a:pPr>
            <a:r>
              <a:rPr lang="nb-NO" sz="1200" b="1" dirty="0"/>
              <a:t>laksefisk, kapasitet på 200 tonn/skift.</a:t>
            </a:r>
          </a:p>
          <a:p>
            <a:pPr>
              <a:buNone/>
            </a:pPr>
            <a:r>
              <a:rPr lang="nb-NO" sz="1200" b="1" dirty="0"/>
              <a:t>Utviklingen tar utgangspunkt i Kald-Fisk konseptet fra i </a:t>
            </a:r>
          </a:p>
          <a:p>
            <a:pPr>
              <a:buNone/>
            </a:pPr>
            <a:r>
              <a:rPr lang="nb-NO" sz="1200" b="1" dirty="0"/>
              <a:t>1994. I tillegg til produktkvalitet og fiskevelferd vil miljø og </a:t>
            </a:r>
          </a:p>
          <a:p>
            <a:pPr>
              <a:buNone/>
            </a:pPr>
            <a:r>
              <a:rPr lang="nb-NO" sz="1200" b="1" dirty="0"/>
              <a:t>smittevern få stort fokus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EFC8DC-B7EB-4670-A41E-72BFF0154FE6}" type="slidenum">
              <a:rPr lang="nn-NO" smtClean="0"/>
              <a:pPr>
                <a:defRPr/>
              </a:pPr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58417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E04A46-FA1B-445D-B411-294630BC98BA}" type="slidenum">
              <a:rPr lang="nb-NO"/>
              <a:pPr/>
              <a:t>9</a:t>
            </a:fld>
            <a:endParaRPr lang="nb-NO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6388"/>
          </a:xfrm>
        </p:spPr>
        <p:txBody>
          <a:bodyPr lIns="90690" tIns="45345" rIns="90690" bIns="45345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Totale norske CO2 utslepp:  50,8 </a:t>
            </a:r>
            <a:r>
              <a:rPr lang="nb-NO" dirty="0" err="1"/>
              <a:t>mill</a:t>
            </a:r>
            <a:r>
              <a:rPr lang="nb-NO" dirty="0"/>
              <a:t> tonn </a:t>
            </a:r>
            <a:br>
              <a:rPr lang="nb-NO" dirty="0"/>
            </a:br>
            <a:r>
              <a:rPr lang="nb-NO" dirty="0"/>
              <a:t>Utslepp transport: 17 </a:t>
            </a:r>
            <a:r>
              <a:rPr lang="nb-NO" dirty="0" err="1"/>
              <a:t>mill</a:t>
            </a:r>
            <a:r>
              <a:rPr lang="nb-NO" dirty="0"/>
              <a:t> tonn CO2</a:t>
            </a:r>
            <a:br>
              <a:rPr lang="nb-NO" dirty="0"/>
            </a:br>
            <a:r>
              <a:rPr lang="nb-NO" dirty="0"/>
              <a:t>Norske </a:t>
            </a:r>
            <a:r>
              <a:rPr lang="nb-NO" dirty="0" err="1"/>
              <a:t>innanriksflåte</a:t>
            </a:r>
            <a:r>
              <a:rPr lang="nb-NO" dirty="0"/>
              <a:t>: 4 millioner tonn CO2</a:t>
            </a:r>
            <a:br>
              <a:rPr lang="nb-NO" dirty="0"/>
            </a:br>
            <a:r>
              <a:rPr lang="nb-NO" dirty="0"/>
              <a:t>Ferjer: </a:t>
            </a:r>
            <a:r>
              <a:rPr lang="is-IS" dirty="0"/>
              <a:t>418 000 tonn CO2</a:t>
            </a:r>
          </a:p>
          <a:p>
            <a:r>
              <a:rPr lang="is-IS" dirty="0"/>
              <a:t>Hurtigbåter: </a:t>
            </a:r>
          </a:p>
          <a:p>
            <a:endParaRPr lang="is-IS" dirty="0"/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 kan nye teknologier introduseres først?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Kystnær transport over kortere avstander og med faste ruter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sektorer man kan anvende gode virkemidler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Etter hvert som teknologier modnes og kostnader reduseres vil de bli lønnsomme i andre transportsegment.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Maritim teknologiutvikling er bra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både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miljø og næringsutvikling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EFC8DC-B7EB-4670-A41E-72BFF0154FE6}" type="slidenum">
              <a:rPr lang="nn-NO" smtClean="0"/>
              <a:pPr>
                <a:defRPr/>
              </a:pPr>
              <a:t>10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4292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Årlig energi fra land for et samband med en ferje med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900kW benyttet propelleffekt er 1500MWh  (tilsvarer en konvensjonell ferje på 70-80m)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Hvis vi sier det er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50 ferjer som kan benytte denne teknologien og med noe større effekt er estimatet 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100 GWh.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DB743-4BC7-4661-91B9-CB48AE3DE274}" type="slidenum">
              <a:rPr lang="nn-NO" smtClean="0"/>
              <a:pPr/>
              <a:t>12</a:t>
            </a:fld>
            <a:endParaRPr lang="nn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n-NO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5564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FBDA-0118-4292-A89A-A105A743E456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6999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13A82-8E26-489B-B2BD-BF9FF247F79C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795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D3B0-5C19-42BD-8697-E980914EB1CB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0071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853E-F180-4FC4-8BBD-96A2B27017DB}" type="datetimeFigureOut">
              <a:rPr lang="nn-NO"/>
              <a:pPr>
                <a:defRPr/>
              </a:pPr>
              <a:t>24.10.2016</a:t>
            </a:fld>
            <a:endParaRPr lang="nn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293DE-22EC-40BD-8417-32D6CB9ED409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407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62285-E9FD-4F6F-B171-81FC7D7CD007}" type="datetimeFigureOut">
              <a:rPr lang="nn-NO"/>
              <a:pPr>
                <a:defRPr/>
              </a:pPr>
              <a:t>24.10.2016</a:t>
            </a:fld>
            <a:endParaRPr lang="nn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174E-7724-4E45-A667-9620656C5787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3440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C0F77-FD5E-4CE4-997E-B8D39544B0A7}" type="datetimeFigureOut">
              <a:rPr lang="nn-NO"/>
              <a:pPr>
                <a:defRPr/>
              </a:pPr>
              <a:t>24.10.2016</a:t>
            </a:fld>
            <a:endParaRPr lang="nn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AFBA6-B558-4DE7-A60B-542AE0F24E14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95913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02AE-9413-4824-9C72-061A668B7271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0891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n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B65BC-6669-44EF-AC50-BCB8A78E6C31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329130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n-NO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E1492-DF36-4773-8B3E-ED0002008367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8249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9CF11-06F0-45FF-AB78-7D913788FB8F}" type="datetimeFigureOut">
              <a:rPr lang="nn-NO"/>
              <a:pPr>
                <a:defRPr/>
              </a:pPr>
              <a:t>24.10.2016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E5C2-23BD-412A-9211-2373126F8069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5789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7800" y="165100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547813" y="6453189"/>
            <a:ext cx="2133600" cy="404812"/>
          </a:xfrm>
        </p:spPr>
        <p:txBody>
          <a:bodyPr/>
          <a:lstStyle>
            <a:lvl1pPr>
              <a:defRPr/>
            </a:lvl1pPr>
          </a:lstStyle>
          <a:p>
            <a:fld id="{E4606EA6-EFEA-4C30-9264-4F9291A5780D}" type="datetime1">
              <a:rPr lang="nb-NO" smtClean="0"/>
              <a:pPr/>
              <a:t>24.10.2016</a:t>
            </a:fld>
            <a:endParaRPr kumimoji="0" lang="nb-NO" sz="1400">
              <a:solidFill>
                <a:schemeClr val="tx2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635375" y="6453189"/>
            <a:ext cx="2895600" cy="404812"/>
          </a:xfrm>
        </p:spPr>
        <p:txBody>
          <a:bodyPr/>
          <a:lstStyle>
            <a:lvl1pPr>
              <a:defRPr/>
            </a:lvl1pPr>
          </a:lstStyle>
          <a:p>
            <a:pPr algn="r"/>
            <a:endParaRPr kumimoji="0" lang="nb-NO" sz="1400">
              <a:solidFill>
                <a:schemeClr val="tx2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88125" y="6453189"/>
            <a:ext cx="2133600" cy="404812"/>
          </a:xfrm>
        </p:spPr>
        <p:txBody>
          <a:bodyPr/>
          <a:lstStyle>
            <a:lvl1pPr>
              <a:defRPr/>
            </a:lvl1pPr>
          </a:lstStyle>
          <a:p>
            <a:pPr algn="ctr"/>
            <a:fld id="{8F82E0A0-C266-4798-8C8F-B9F91E9DA37E}" type="slidenum">
              <a:rPr kumimoji="0" lang="nb-NO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b-NO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23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913CC7-E1E1-49D3-A348-A8B2C0DCB9A0}" type="datetimeFigureOut">
              <a:rPr lang="nn-NO"/>
              <a:pPr>
                <a:defRPr/>
              </a:pPr>
              <a:t>24.10.2016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516D11-A8A0-4AA0-9C0B-A4A50E0EBABD}" type="slidenum">
              <a:rPr lang="nn-NO"/>
              <a:pPr>
                <a:defRPr/>
              </a:pPr>
              <a:t>‹#›</a:t>
            </a:fld>
            <a:endParaRPr lang="nn-NO"/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"/>
          <a:stretch/>
        </p:blipFill>
        <p:spPr>
          <a:xfrm>
            <a:off x="4170" y="6059719"/>
            <a:ext cx="9144000" cy="8256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5.jpeg"/><Relationship Id="rId26" Type="http://schemas.openxmlformats.org/officeDocument/2006/relationships/image" Target="../media/image22.jpeg"/><Relationship Id="rId39" Type="http://schemas.openxmlformats.org/officeDocument/2006/relationships/image" Target="../media/image34.png"/><Relationship Id="rId21" Type="http://schemas.openxmlformats.org/officeDocument/2006/relationships/image" Target="../media/image18.png"/><Relationship Id="rId34" Type="http://schemas.openxmlformats.org/officeDocument/2006/relationships/image" Target="../media/image29.png"/><Relationship Id="rId42" Type="http://schemas.openxmlformats.org/officeDocument/2006/relationships/image" Target="../media/image37.png"/><Relationship Id="rId47" Type="http://schemas.openxmlformats.org/officeDocument/2006/relationships/image" Target="../media/image42.png"/><Relationship Id="rId50" Type="http://schemas.openxmlformats.org/officeDocument/2006/relationships/image" Target="../media/image45.png"/><Relationship Id="rId55" Type="http://schemas.openxmlformats.org/officeDocument/2006/relationships/image" Target="../media/image50.png"/><Relationship Id="rId63" Type="http://schemas.openxmlformats.org/officeDocument/2006/relationships/image" Target="../media/image58.tiff"/><Relationship Id="rId68" Type="http://schemas.openxmlformats.org/officeDocument/2006/relationships/image" Target="../media/image63.tif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9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hyperlink" Target="http://www.hsh.no/" TargetMode="External"/><Relationship Id="rId24" Type="http://schemas.openxmlformats.org/officeDocument/2006/relationships/image" Target="../media/image20.jpeg"/><Relationship Id="rId32" Type="http://schemas.openxmlformats.org/officeDocument/2006/relationships/image" Target="../media/image27.png"/><Relationship Id="rId37" Type="http://schemas.openxmlformats.org/officeDocument/2006/relationships/image" Target="../media/image32.png"/><Relationship Id="rId40" Type="http://schemas.openxmlformats.org/officeDocument/2006/relationships/image" Target="../media/image35.png"/><Relationship Id="rId45" Type="http://schemas.openxmlformats.org/officeDocument/2006/relationships/image" Target="../media/image40.png"/><Relationship Id="rId53" Type="http://schemas.openxmlformats.org/officeDocument/2006/relationships/image" Target="../media/image48.png"/><Relationship Id="rId58" Type="http://schemas.openxmlformats.org/officeDocument/2006/relationships/image" Target="../media/image53.png"/><Relationship Id="rId66" Type="http://schemas.openxmlformats.org/officeDocument/2006/relationships/image" Target="../media/image61.tiff"/><Relationship Id="rId5" Type="http://schemas.openxmlformats.org/officeDocument/2006/relationships/image" Target="../media/image6.png"/><Relationship Id="rId15" Type="http://schemas.openxmlformats.org/officeDocument/2006/relationships/hyperlink" Target="http://www.solstad.no/" TargetMode="External"/><Relationship Id="rId23" Type="http://schemas.openxmlformats.org/officeDocument/2006/relationships/image" Target="../media/image19.png"/><Relationship Id="rId28" Type="http://schemas.openxmlformats.org/officeDocument/2006/relationships/image" Target="../media/image23.png"/><Relationship Id="rId36" Type="http://schemas.openxmlformats.org/officeDocument/2006/relationships/image" Target="../media/image31.png"/><Relationship Id="rId49" Type="http://schemas.openxmlformats.org/officeDocument/2006/relationships/image" Target="../media/image44.png"/><Relationship Id="rId57" Type="http://schemas.openxmlformats.org/officeDocument/2006/relationships/image" Target="../media/image52.png"/><Relationship Id="rId61" Type="http://schemas.openxmlformats.org/officeDocument/2006/relationships/image" Target="../media/image56.png"/><Relationship Id="rId10" Type="http://schemas.openxmlformats.org/officeDocument/2006/relationships/image" Target="../media/image10.png"/><Relationship Id="rId19" Type="http://schemas.openxmlformats.org/officeDocument/2006/relationships/image" Target="../media/image16.png"/><Relationship Id="rId31" Type="http://schemas.openxmlformats.org/officeDocument/2006/relationships/image" Target="../media/image26.png"/><Relationship Id="rId44" Type="http://schemas.openxmlformats.org/officeDocument/2006/relationships/image" Target="../media/image39.png"/><Relationship Id="rId52" Type="http://schemas.openxmlformats.org/officeDocument/2006/relationships/image" Target="../media/image47.png"/><Relationship Id="rId60" Type="http://schemas.openxmlformats.org/officeDocument/2006/relationships/image" Target="../media/image55.jpeg"/><Relationship Id="rId65" Type="http://schemas.openxmlformats.org/officeDocument/2006/relationships/image" Target="../media/image60.tiff"/><Relationship Id="rId4" Type="http://schemas.openxmlformats.org/officeDocument/2006/relationships/image" Target="../media/image5.png"/><Relationship Id="rId9" Type="http://schemas.openxmlformats.org/officeDocument/2006/relationships/hyperlink" Target="http://www.ostensjo.no/ostensjo/web.nsf/pages/default" TargetMode="External"/><Relationship Id="rId14" Type="http://schemas.openxmlformats.org/officeDocument/2006/relationships/image" Target="../media/image13.jpeg"/><Relationship Id="rId22" Type="http://schemas.openxmlformats.org/officeDocument/2006/relationships/hyperlink" Target="http://www.lmgmarin.no/" TargetMode="External"/><Relationship Id="rId27" Type="http://schemas.openxmlformats.org/officeDocument/2006/relationships/hyperlink" Target="http://www.wartsila.com/en/Home" TargetMode="External"/><Relationship Id="rId30" Type="http://schemas.openxmlformats.org/officeDocument/2006/relationships/image" Target="../media/image25.png"/><Relationship Id="rId35" Type="http://schemas.openxmlformats.org/officeDocument/2006/relationships/image" Target="../media/image30.png"/><Relationship Id="rId43" Type="http://schemas.openxmlformats.org/officeDocument/2006/relationships/image" Target="../media/image38.png"/><Relationship Id="rId48" Type="http://schemas.openxmlformats.org/officeDocument/2006/relationships/image" Target="../media/image43.png"/><Relationship Id="rId56" Type="http://schemas.openxmlformats.org/officeDocument/2006/relationships/image" Target="../media/image51.png"/><Relationship Id="rId64" Type="http://schemas.openxmlformats.org/officeDocument/2006/relationships/image" Target="../media/image59.tiff"/><Relationship Id="rId69" Type="http://schemas.openxmlformats.org/officeDocument/2006/relationships/image" Target="../media/image64.png"/><Relationship Id="rId8" Type="http://schemas.openxmlformats.org/officeDocument/2006/relationships/image" Target="../media/image9.png"/><Relationship Id="rId51" Type="http://schemas.openxmlformats.org/officeDocument/2006/relationships/image" Target="../media/image46.png"/><Relationship Id="rId3" Type="http://schemas.openxmlformats.org/officeDocument/2006/relationships/image" Target="../media/image4.png"/><Relationship Id="rId12" Type="http://schemas.openxmlformats.org/officeDocument/2006/relationships/image" Target="../media/image11.jpeg"/><Relationship Id="rId17" Type="http://schemas.openxmlformats.org/officeDocument/2006/relationships/hyperlink" Target="http://www.scanelec.no/default.aspx?pageid=1" TargetMode="External"/><Relationship Id="rId25" Type="http://schemas.openxmlformats.org/officeDocument/2006/relationships/image" Target="../media/image21.png"/><Relationship Id="rId33" Type="http://schemas.openxmlformats.org/officeDocument/2006/relationships/image" Target="../media/image28.png"/><Relationship Id="rId38" Type="http://schemas.openxmlformats.org/officeDocument/2006/relationships/image" Target="../media/image33.png"/><Relationship Id="rId46" Type="http://schemas.openxmlformats.org/officeDocument/2006/relationships/image" Target="../media/image41.png"/><Relationship Id="rId59" Type="http://schemas.openxmlformats.org/officeDocument/2006/relationships/image" Target="../media/image54.png"/><Relationship Id="rId67" Type="http://schemas.openxmlformats.org/officeDocument/2006/relationships/image" Target="../media/image62.tiff"/><Relationship Id="rId20" Type="http://schemas.openxmlformats.org/officeDocument/2006/relationships/image" Target="../media/image17.jpeg"/><Relationship Id="rId41" Type="http://schemas.openxmlformats.org/officeDocument/2006/relationships/image" Target="../media/image36.png"/><Relationship Id="rId54" Type="http://schemas.openxmlformats.org/officeDocument/2006/relationships/image" Target="../media/image49.png"/><Relationship Id="rId62" Type="http://schemas.openxmlformats.org/officeDocument/2006/relationships/image" Target="../media/image5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3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www.wartsila.com/en/Home" TargetMode="External"/><Relationship Id="rId7" Type="http://schemas.openxmlformats.org/officeDocument/2006/relationships/image" Target="../media/image86.gif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88.jpeg"/><Relationship Id="rId5" Type="http://schemas.openxmlformats.org/officeDocument/2006/relationships/image" Target="../media/image85.jpeg"/><Relationship Id="rId10" Type="http://schemas.openxmlformats.org/officeDocument/2006/relationships/hyperlink" Target="http://www.norled.no/Default.aspx?pageid=756" TargetMode="External"/><Relationship Id="rId4" Type="http://schemas.openxmlformats.org/officeDocument/2006/relationships/image" Target="../media/image84.gif"/><Relationship Id="rId9" Type="http://schemas.openxmlformats.org/officeDocument/2006/relationships/image" Target="../media/image8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5576" y="4709597"/>
            <a:ext cx="7776864" cy="123968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pic>
        <p:nvPicPr>
          <p:cNvPr id="5" name="Bilde 4" descr="MCT_logo1line_whit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9320"/>
            <a:ext cx="3707904" cy="46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66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36" descr="Skjermbilde 2015-11-02 kl. 23.06.18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040" y="-27381"/>
            <a:ext cx="4211960" cy="6601889"/>
          </a:xfrm>
          <a:prstGeom prst="rect">
            <a:avLst/>
          </a:prstGeom>
        </p:spPr>
      </p:pic>
      <p:pic>
        <p:nvPicPr>
          <p:cNvPr id="6" name="Picture 2" descr="http://www.maritimecleantech.no/websites/w10084/digarc/images/medlemslogo_anel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9" t="18645" r="-1" b="14129"/>
          <a:stretch/>
        </p:blipFill>
        <p:spPr bwMode="auto">
          <a:xfrm>
            <a:off x="971600" y="4149080"/>
            <a:ext cx="1014838" cy="29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e 4" descr="http://www.fjellstrand.no/images/hovedlogo_topp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1008112" cy="41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321" r="25151" b="9987"/>
          <a:stretch>
            <a:fillRect/>
          </a:stretch>
        </p:blipFill>
        <p:spPr bwMode="auto">
          <a:xfrm>
            <a:off x="251520" y="2924944"/>
            <a:ext cx="896491" cy="54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7" descr="http://vikinglady.no/wp-content/uploads/2009/12/Eidesvik_125x125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2132858"/>
            <a:ext cx="864096" cy="4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://www.maritimecleantech.no/websites/w10084/digarc/images/medlemslogo_kvaerner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2" t="9360" r="4701" b="15756"/>
          <a:stretch>
            <a:fillRect/>
          </a:stretch>
        </p:blipFill>
        <p:spPr bwMode="auto">
          <a:xfrm>
            <a:off x="1763688" y="1772816"/>
            <a:ext cx="1336506" cy="43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://www.ostensjo.no/ostensjo/web.nsf/files/top_left.gif/$FILE/top_left.gif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04"/>
          <a:stretch/>
        </p:blipFill>
        <p:spPr bwMode="auto">
          <a:xfrm>
            <a:off x="2051720" y="3068960"/>
            <a:ext cx="755898" cy="47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Logo Høgskolen Stord/Haugesund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5157193"/>
            <a:ext cx="18288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Bilde 19" descr="HOS ny nov 07 farge copy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1196752"/>
            <a:ext cx="4921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http://t1.gstatic.com/images?q=tbn:ANd9GcQEwzwE4SxoacrTm6aFQY0C9sxPnU1E76hZ1cIKpQontDhfNEz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4797154"/>
            <a:ext cx="14097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http://www.solstad.no/getfile.php/Bilder/Logo/wLogo.gif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2636912"/>
            <a:ext cx="880168" cy="31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Scanelec AS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085185"/>
            <a:ext cx="1333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2996952"/>
            <a:ext cx="520489" cy="51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C:\Users\hok\AppData\Local\Microsoft\Windows\Temporary Internet Files\Content.Outlook\TH07KGZG\Logo_Wave_Propulsion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3789040"/>
            <a:ext cx="144145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C:\Users\hok\AppData\Local\Microsoft\Windows\Temporary Internet Files\Content.Outlook\TH07KGZG\logo - transp.png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112712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 descr="http://lmgmarin.netflexcloud.no/media/lmglogo.png">
            <a:hlinkClick r:id="rId22"/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3212976"/>
            <a:ext cx="4000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Bilde 3" descr="SKL med slagord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6572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Bilde 6" descr="APPLY_Oil&amp;Gas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268760"/>
            <a:ext cx="1152128" cy="14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Bilde 10" descr="Servogear_farge-jpg.JPG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4077072"/>
            <a:ext cx="1074000" cy="34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ilde 2" descr="Wärtsilä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3068960"/>
            <a:ext cx="75119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Bilde 1" descr="Beskrivelse: Beskrivelse: Beskrivelse: NSS Colour Logo signatur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365104"/>
            <a:ext cx="504056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836712"/>
            <a:ext cx="1016298" cy="50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7824" y="3789040"/>
            <a:ext cx="1224136" cy="217749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4869160"/>
            <a:ext cx="1080120" cy="153637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555776" y="692696"/>
            <a:ext cx="1038225" cy="447675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772816"/>
            <a:ext cx="792088" cy="293432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2780928"/>
            <a:ext cx="541577" cy="732391"/>
          </a:xfrm>
          <a:prstGeom prst="rect">
            <a:avLst/>
          </a:prstGeom>
        </p:spPr>
      </p:pic>
      <p:pic>
        <p:nvPicPr>
          <p:cNvPr id="41" name="Bilde 40"/>
          <p:cNvPicPr>
            <a:picLocks noChangeAspect="1"/>
          </p:cNvPicPr>
          <p:nvPr/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0838" y="5085184"/>
            <a:ext cx="706987" cy="432048"/>
          </a:xfrm>
          <a:prstGeom prst="rect">
            <a:avLst/>
          </a:prstGeom>
        </p:spPr>
      </p:pic>
      <p:pic>
        <p:nvPicPr>
          <p:cNvPr id="44" name="Bilde 43"/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2" y="5085184"/>
            <a:ext cx="480987" cy="748200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5" t="27678" r="8356" b="22259"/>
          <a:stretch/>
        </p:blipFill>
        <p:spPr>
          <a:xfrm>
            <a:off x="1619672" y="4437112"/>
            <a:ext cx="1318599" cy="343021"/>
          </a:xfrm>
          <a:prstGeom prst="rect">
            <a:avLst/>
          </a:prstGeom>
        </p:spPr>
      </p:pic>
      <p:pic>
        <p:nvPicPr>
          <p:cNvPr id="39" name="Bilde 38"/>
          <p:cNvPicPr>
            <a:picLocks noChangeAspect="1"/>
          </p:cNvPicPr>
          <p:nvPr/>
        </p:nvPicPr>
        <p:blipFill rotWithShape="1"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8524" y="5157192"/>
            <a:ext cx="453197" cy="607533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7504" y="764704"/>
            <a:ext cx="1080120" cy="405045"/>
          </a:xfrm>
          <a:prstGeom prst="rect">
            <a:avLst/>
          </a:prstGeom>
        </p:spPr>
      </p:pic>
      <p:pic>
        <p:nvPicPr>
          <p:cNvPr id="36" name="Bilde 35"/>
          <p:cNvPicPr>
            <a:picLocks noChangeAspect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5517235"/>
            <a:ext cx="1080120" cy="228444"/>
          </a:xfrm>
          <a:prstGeom prst="rect">
            <a:avLst/>
          </a:prstGeom>
        </p:spPr>
      </p:pic>
      <p:pic>
        <p:nvPicPr>
          <p:cNvPr id="40" name="Bilde 39"/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084" y="6138945"/>
            <a:ext cx="910084" cy="314393"/>
          </a:xfrm>
          <a:prstGeom prst="rect">
            <a:avLst/>
          </a:prstGeom>
        </p:spPr>
      </p:pic>
      <p:pic>
        <p:nvPicPr>
          <p:cNvPr id="46" name="Bilde 45"/>
          <p:cNvPicPr>
            <a:picLocks noChangeAspect="1"/>
          </p:cNvPicPr>
          <p:nvPr/>
        </p:nvPicPr>
        <p:blipFill rotWithShape="1"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9872" y="6246764"/>
            <a:ext cx="1333128" cy="278581"/>
          </a:xfrm>
          <a:prstGeom prst="rect">
            <a:avLst/>
          </a:prstGeom>
        </p:spPr>
      </p:pic>
      <p:pic>
        <p:nvPicPr>
          <p:cNvPr id="47" name="Bilde 46"/>
          <p:cNvPicPr>
            <a:picLocks noChangeAspect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5805264"/>
            <a:ext cx="691276" cy="288032"/>
          </a:xfrm>
          <a:prstGeom prst="rect">
            <a:avLst/>
          </a:prstGeom>
        </p:spPr>
      </p:pic>
      <p:pic>
        <p:nvPicPr>
          <p:cNvPr id="48" name="Bilde 47"/>
          <p:cNvPicPr>
            <a:picLocks noChangeAspect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1556792"/>
            <a:ext cx="880402" cy="266576"/>
          </a:xfrm>
          <a:prstGeom prst="rect">
            <a:avLst/>
          </a:prstGeom>
        </p:spPr>
      </p:pic>
      <p:pic>
        <p:nvPicPr>
          <p:cNvPr id="49" name="Bilde 48"/>
          <p:cNvPicPr>
            <a:picLocks noChangeAspect="1"/>
          </p:cNvPicPr>
          <p:nvPr/>
        </p:nvPicPr>
        <p:blipFill rotWithShape="1"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08" y="2564904"/>
            <a:ext cx="580563" cy="576064"/>
          </a:xfrm>
          <a:prstGeom prst="rect">
            <a:avLst/>
          </a:prstGeom>
        </p:spPr>
      </p:pic>
      <p:pic>
        <p:nvPicPr>
          <p:cNvPr id="50" name="Bilde 49"/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5517234"/>
            <a:ext cx="882550" cy="257943"/>
          </a:xfrm>
          <a:prstGeom prst="rect">
            <a:avLst/>
          </a:prstGeom>
        </p:spPr>
      </p:pic>
      <p:pic>
        <p:nvPicPr>
          <p:cNvPr id="38" name="Bilde 37"/>
          <p:cNvPicPr>
            <a:picLocks noChangeAspect="1"/>
          </p:cNvPicPr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1916832"/>
            <a:ext cx="1224136" cy="179347"/>
          </a:xfrm>
          <a:prstGeom prst="rect">
            <a:avLst/>
          </a:prstGeom>
        </p:spPr>
      </p:pic>
      <p:pic>
        <p:nvPicPr>
          <p:cNvPr id="52" name="Bilde 51"/>
          <p:cNvPicPr>
            <a:picLocks noChangeAspect="1"/>
          </p:cNvPicPr>
          <p:nvPr/>
        </p:nvPicPr>
        <p:blipFill rotWithShape="1"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2132856"/>
            <a:ext cx="936104" cy="340348"/>
          </a:xfrm>
          <a:prstGeom prst="rect">
            <a:avLst/>
          </a:prstGeom>
        </p:spPr>
      </p:pic>
      <p:pic>
        <p:nvPicPr>
          <p:cNvPr id="53" name="Bilde 52"/>
          <p:cNvPicPr>
            <a:picLocks noChangeAspect="1"/>
          </p:cNvPicPr>
          <p:nvPr/>
        </p:nvPicPr>
        <p:blipFill rotWithShape="1"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66" b="25555"/>
          <a:stretch/>
        </p:blipFill>
        <p:spPr>
          <a:xfrm>
            <a:off x="179512" y="2564904"/>
            <a:ext cx="1368152" cy="321919"/>
          </a:xfrm>
          <a:prstGeom prst="rect">
            <a:avLst/>
          </a:prstGeom>
        </p:spPr>
      </p:pic>
      <p:pic>
        <p:nvPicPr>
          <p:cNvPr id="54" name="Bilde 53"/>
          <p:cNvPicPr>
            <a:picLocks noChangeAspect="1"/>
          </p:cNvPicPr>
          <p:nvPr/>
        </p:nvPicPr>
        <p:blipFill rotWithShape="1"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7744" y="2564904"/>
            <a:ext cx="506113" cy="229635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4" t="12222" r="4524" b="15185"/>
          <a:stretch/>
        </p:blipFill>
        <p:spPr>
          <a:xfrm>
            <a:off x="2627784" y="2132856"/>
            <a:ext cx="1234423" cy="392771"/>
          </a:xfrm>
          <a:prstGeom prst="rect">
            <a:avLst/>
          </a:prstGeom>
        </p:spPr>
      </p:pic>
      <p:pic>
        <p:nvPicPr>
          <p:cNvPr id="24" name="Bilde 23"/>
          <p:cNvPicPr>
            <a:picLocks noChangeAspect="1"/>
          </p:cNvPicPr>
          <p:nvPr/>
        </p:nvPicPr>
        <p:blipFill rotWithShape="1"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8" y="5589240"/>
            <a:ext cx="720072" cy="642189"/>
          </a:xfrm>
          <a:prstGeom prst="rect">
            <a:avLst/>
          </a:prstGeom>
        </p:spPr>
      </p:pic>
      <p:pic>
        <p:nvPicPr>
          <p:cNvPr id="55" name="Bilde 54"/>
          <p:cNvPicPr>
            <a:picLocks noChangeAspect="1"/>
          </p:cNvPicPr>
          <p:nvPr/>
        </p:nvPicPr>
        <p:blipFill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196753"/>
            <a:ext cx="576064" cy="626387"/>
          </a:xfrm>
          <a:prstGeom prst="rect">
            <a:avLst/>
          </a:prstGeom>
        </p:spPr>
      </p:pic>
      <p:pic>
        <p:nvPicPr>
          <p:cNvPr id="25" name="Bilde 24"/>
          <p:cNvPicPr>
            <a:picLocks noChangeAspect="1"/>
          </p:cNvPicPr>
          <p:nvPr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4581129"/>
            <a:ext cx="1445856" cy="569620"/>
          </a:xfrm>
          <a:prstGeom prst="rect">
            <a:avLst/>
          </a:prstGeom>
        </p:spPr>
      </p:pic>
      <p:pic>
        <p:nvPicPr>
          <p:cNvPr id="56" name="Bilde 55"/>
          <p:cNvPicPr>
            <a:picLocks noChangeAspect="1"/>
          </p:cNvPicPr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8200" y="4221090"/>
            <a:ext cx="1225848" cy="405399"/>
          </a:xfrm>
          <a:prstGeom prst="rect">
            <a:avLst/>
          </a:prstGeom>
        </p:spPr>
      </p:pic>
      <p:pic>
        <p:nvPicPr>
          <p:cNvPr id="58" name="Bilde 57"/>
          <p:cNvPicPr>
            <a:picLocks noChangeAspect="1"/>
          </p:cNvPicPr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5805264"/>
            <a:ext cx="1440000" cy="397440"/>
          </a:xfrm>
          <a:prstGeom prst="rect">
            <a:avLst/>
          </a:prstGeom>
        </p:spPr>
      </p:pic>
      <p:pic>
        <p:nvPicPr>
          <p:cNvPr id="59" name="Bilde 58"/>
          <p:cNvPicPr>
            <a:picLocks noChangeAspect="1"/>
          </p:cNvPicPr>
          <p:nvPr/>
        </p:nvPicPr>
        <p:blipFill rotWithShape="1">
          <a:blip r:embed="rId5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3789040"/>
            <a:ext cx="1157409" cy="36004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5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23" y="5661248"/>
            <a:ext cx="1319233" cy="432048"/>
          </a:xfrm>
          <a:prstGeom prst="rect">
            <a:avLst/>
          </a:prstGeom>
        </p:spPr>
      </p:pic>
      <p:pic>
        <p:nvPicPr>
          <p:cNvPr id="27" name="Picture 2" descr="C:\Users\hok\AppData\Local\Microsoft\Windows\Temporary Internet Files\Content.Outlook\TH07KGZG\Logo HMMS - RGB (2).jpg"/>
          <p:cNvPicPr>
            <a:picLocks noChangeAspect="1" noChangeArrowheads="1"/>
          </p:cNvPicPr>
          <p:nvPr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124744"/>
            <a:ext cx="9255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kstSylinder 16"/>
          <p:cNvSpPr txBox="1"/>
          <p:nvPr/>
        </p:nvSpPr>
        <p:spPr>
          <a:xfrm>
            <a:off x="0" y="0"/>
            <a:ext cx="4854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Verdana"/>
              </a:rPr>
              <a:t>Over 60 ulike </a:t>
            </a:r>
            <a:r>
              <a:rPr lang="nb-NO" sz="2800" b="1" dirty="0" err="1">
                <a:solidFill>
                  <a:schemeClr val="accent5">
                    <a:lumMod val="50000"/>
                  </a:schemeClr>
                </a:solidFill>
                <a:latin typeface="+mn-lt"/>
                <a:cs typeface="Verdana"/>
              </a:rPr>
              <a:t>klyngedeltakarar</a:t>
            </a:r>
            <a:r>
              <a:rPr lang="nb-NO" sz="28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Verdana"/>
              </a:rPr>
              <a:t>:</a:t>
            </a:r>
          </a:p>
        </p:txBody>
      </p:sp>
      <p:pic>
        <p:nvPicPr>
          <p:cNvPr id="45" name="Bilde 44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57" name="Bilde 56"/>
          <p:cNvPicPr>
            <a:picLocks noChangeAspect="1"/>
          </p:cNvPicPr>
          <p:nvPr/>
        </p:nvPicPr>
        <p:blipFill rotWithShape="1">
          <a:blip r:embed="rId62"/>
          <a:srcRect l="2112" t="36163" r="1629" b="38703"/>
          <a:stretch/>
        </p:blipFill>
        <p:spPr>
          <a:xfrm>
            <a:off x="1907704" y="1552912"/>
            <a:ext cx="1512168" cy="219365"/>
          </a:xfrm>
          <a:prstGeom prst="rect">
            <a:avLst/>
          </a:prstGeom>
        </p:spPr>
      </p:pic>
      <p:pic>
        <p:nvPicPr>
          <p:cNvPr id="60" name="Bilde 59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691680" y="5877272"/>
            <a:ext cx="555323" cy="211323"/>
          </a:xfrm>
          <a:prstGeom prst="rect">
            <a:avLst/>
          </a:prstGeom>
        </p:spPr>
      </p:pic>
      <p:pic>
        <p:nvPicPr>
          <p:cNvPr id="61" name="Bilde 60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971600" y="4509120"/>
            <a:ext cx="381947" cy="511537"/>
          </a:xfrm>
          <a:prstGeom prst="rect">
            <a:avLst/>
          </a:prstGeom>
        </p:spPr>
      </p:pic>
      <p:pic>
        <p:nvPicPr>
          <p:cNvPr id="62" name="Bilde 61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3779912" y="692696"/>
            <a:ext cx="497545" cy="350124"/>
          </a:xfrm>
          <a:prstGeom prst="rect">
            <a:avLst/>
          </a:prstGeom>
        </p:spPr>
      </p:pic>
      <p:sp>
        <p:nvSpPr>
          <p:cNvPr id="63" name="Rektangel 62"/>
          <p:cNvSpPr/>
          <p:nvPr/>
        </p:nvSpPr>
        <p:spPr>
          <a:xfrm>
            <a:off x="4283968" y="3789040"/>
            <a:ext cx="11056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1100" b="1" dirty="0">
                <a:solidFill>
                  <a:srgbClr val="176E50"/>
                </a:solidFill>
                <a:latin typeface="Lekton-Bold" charset="0"/>
              </a:rPr>
              <a:t>GREENSTAT</a:t>
            </a:r>
            <a:endParaRPr lang="nn-NO" sz="1100" dirty="0"/>
          </a:p>
        </p:txBody>
      </p:sp>
      <p:pic>
        <p:nvPicPr>
          <p:cNvPr id="64" name="Bilde 63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611560" y="5526263"/>
            <a:ext cx="823053" cy="279001"/>
          </a:xfrm>
          <a:prstGeom prst="rect">
            <a:avLst/>
          </a:prstGeom>
        </p:spPr>
      </p:pic>
      <p:pic>
        <p:nvPicPr>
          <p:cNvPr id="65" name="Bilde 64"/>
          <p:cNvPicPr>
            <a:picLocks noChangeAspect="1"/>
          </p:cNvPicPr>
          <p:nvPr/>
        </p:nvPicPr>
        <p:blipFill rotWithShape="1">
          <a:blip r:embed="rId67"/>
          <a:srcRect l="3944" t="23442" r="6091" b="23810"/>
          <a:stretch/>
        </p:blipFill>
        <p:spPr>
          <a:xfrm>
            <a:off x="2123728" y="4077072"/>
            <a:ext cx="628856" cy="262605"/>
          </a:xfrm>
          <a:prstGeom prst="rect">
            <a:avLst/>
          </a:prstGeom>
        </p:spPr>
      </p:pic>
      <p:pic>
        <p:nvPicPr>
          <p:cNvPr id="66" name="Bilde 65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331640" y="2132856"/>
            <a:ext cx="1125194" cy="368916"/>
          </a:xfrm>
          <a:prstGeom prst="rect">
            <a:avLst/>
          </a:prstGeom>
        </p:spPr>
      </p:pic>
      <p:pic>
        <p:nvPicPr>
          <p:cNvPr id="28" name="Bilde 27"/>
          <p:cNvPicPr>
            <a:picLocks noChangeAspect="1"/>
          </p:cNvPicPr>
          <p:nvPr/>
        </p:nvPicPr>
        <p:blipFill rotWithShape="1">
          <a:blip r:embed="rId6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10" t="16669" r="21808" b="16694"/>
          <a:stretch/>
        </p:blipFill>
        <p:spPr>
          <a:xfrm>
            <a:off x="1763688" y="2492896"/>
            <a:ext cx="631616" cy="4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140968"/>
            <a:ext cx="8229600" cy="1143000"/>
          </a:xfrm>
        </p:spPr>
        <p:txBody>
          <a:bodyPr/>
          <a:lstStyle/>
          <a:p>
            <a:r>
              <a:rPr lang="nn-NO" sz="3200" dirty="0"/>
              <a:t>Skal styrka klyngedeltakarane si </a:t>
            </a:r>
            <a:r>
              <a:rPr lang="nn-NO" sz="3200" b="1" dirty="0"/>
              <a:t>konkurranseevne </a:t>
            </a:r>
            <a:r>
              <a:rPr lang="nn-NO" sz="3200" dirty="0"/>
              <a:t>ved å utvikla og lansera innovative løysingar for meir </a:t>
            </a:r>
            <a:br>
              <a:rPr lang="nn-NO" sz="3200" dirty="0"/>
            </a:br>
            <a:r>
              <a:rPr lang="nn-NO" sz="3200" b="1" dirty="0"/>
              <a:t>energieffektive</a:t>
            </a:r>
            <a:r>
              <a:rPr lang="nn-NO" sz="3200" dirty="0"/>
              <a:t> og </a:t>
            </a:r>
            <a:r>
              <a:rPr lang="nn-NO" sz="3200" b="1" dirty="0"/>
              <a:t>klimavenlege </a:t>
            </a:r>
            <a:br>
              <a:rPr lang="nn-NO" sz="3200" b="1" dirty="0"/>
            </a:br>
            <a:r>
              <a:rPr lang="nn-NO" sz="3200" dirty="0"/>
              <a:t>maritime aktivitetar</a:t>
            </a:r>
          </a:p>
        </p:txBody>
      </p:sp>
      <p:pic>
        <p:nvPicPr>
          <p:cNvPr id="4" name="Bilde 3" descr="MCT_logo1line_bla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980728"/>
            <a:ext cx="5559552" cy="89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/>
          <a:lstStyle/>
          <a:p>
            <a:r>
              <a:rPr lang="nb-NO" sz="4000" b="1" dirty="0">
                <a:solidFill>
                  <a:schemeClr val="accent5">
                    <a:lumMod val="50000"/>
                  </a:schemeClr>
                </a:solidFill>
              </a:rPr>
              <a:t>Bremnes </a:t>
            </a:r>
            <a:r>
              <a:rPr lang="nb-NO" sz="4000" b="1" dirty="0" err="1">
                <a:solidFill>
                  <a:schemeClr val="accent5">
                    <a:lumMod val="50000"/>
                  </a:schemeClr>
                </a:solidFill>
              </a:rPr>
              <a:t>Seashore</a:t>
            </a:r>
            <a:endParaRPr lang="nb-NO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1196752"/>
            <a:ext cx="6981825" cy="387668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000" dirty="0"/>
              <a:t>Privat eid selskap med kontroll av hele prosesskjeden fra rogn til filetproduksjon og salg</a:t>
            </a:r>
          </a:p>
          <a:p>
            <a:pPr>
              <a:lnSpc>
                <a:spcPct val="90000"/>
              </a:lnSpc>
            </a:pPr>
            <a:r>
              <a:rPr lang="nb-NO" sz="2000" dirty="0"/>
              <a:t>Lange tradisjoner, selskapet etablert i 1937, pioner innen akvakultur med oppdrett av ørret fra1959</a:t>
            </a:r>
          </a:p>
          <a:p>
            <a:pPr>
              <a:lnSpc>
                <a:spcPct val="90000"/>
              </a:lnSpc>
            </a:pPr>
            <a:r>
              <a:rPr lang="nb-NO" sz="2000" dirty="0"/>
              <a:t>Lokalisert i sør/vest Norge, nær EU og Russland, de største marked for norsk laks</a:t>
            </a:r>
          </a:p>
          <a:p>
            <a:pPr>
              <a:lnSpc>
                <a:spcPct val="90000"/>
              </a:lnSpc>
            </a:pPr>
            <a:r>
              <a:rPr lang="nb-NO" sz="2000" dirty="0"/>
              <a:t>Fokus på produktkvalitet, 70 MNOK brukt på FoU- prosjekt siden 1994</a:t>
            </a:r>
          </a:p>
          <a:p>
            <a:pPr>
              <a:lnSpc>
                <a:spcPct val="90000"/>
              </a:lnSpc>
            </a:pPr>
            <a:r>
              <a:rPr lang="nb-NO" sz="2000" dirty="0"/>
              <a:t>40.000 tonn slaktevolum budsjettert for 2012. Omsetning i 2011 var på 995 MNOK med 240 ansatte </a:t>
            </a:r>
          </a:p>
          <a:p>
            <a:pPr>
              <a:lnSpc>
                <a:spcPct val="90000"/>
              </a:lnSpc>
              <a:buFontTx/>
              <a:buNone/>
            </a:pPr>
            <a:endParaRPr lang="nb-NO" sz="2400" dirty="0"/>
          </a:p>
          <a:p>
            <a:pPr>
              <a:lnSpc>
                <a:spcPct val="90000"/>
              </a:lnSpc>
            </a:pPr>
            <a:endParaRPr lang="nb-NO" sz="2400" dirty="0"/>
          </a:p>
          <a:p>
            <a:pPr>
              <a:lnSpc>
                <a:spcPct val="90000"/>
              </a:lnSpc>
            </a:pPr>
            <a:endParaRPr lang="nb-NO" sz="2400" dirty="0"/>
          </a:p>
        </p:txBody>
      </p:sp>
      <p:pic>
        <p:nvPicPr>
          <p:cNvPr id="5" name="Picture 2" descr="J:\05 Administrasjon\20 Bilder og film\Til presentasjoner\Bremnes_Panorama1_Small komprime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31" y="4505325"/>
            <a:ext cx="9325501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54177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05 Administrasjon\20 Bilder og film\Til presentasjoner\K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82444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0"/>
            <a:ext cx="3225552" cy="1143000"/>
          </a:xfrm>
        </p:spPr>
        <p:txBody>
          <a:bodyPr/>
          <a:lstStyle/>
          <a:p>
            <a:pPr algn="l"/>
            <a:r>
              <a:rPr lang="nb-NO" b="1" dirty="0">
                <a:solidFill>
                  <a:srgbClr val="215968"/>
                </a:solidFill>
              </a:rPr>
              <a:t>Bremnes </a:t>
            </a:r>
            <a:r>
              <a:rPr lang="nb-NO" b="1" dirty="0" err="1">
                <a:solidFill>
                  <a:srgbClr val="215968"/>
                </a:solidFill>
              </a:rPr>
              <a:t>Seashore</a:t>
            </a:r>
            <a:endParaRPr lang="nb-NO" b="1" dirty="0">
              <a:solidFill>
                <a:srgbClr val="215968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6133" y="1268760"/>
            <a:ext cx="7236601" cy="4525963"/>
          </a:xfrm>
        </p:spPr>
        <p:txBody>
          <a:bodyPr>
            <a:normAutofit/>
          </a:bodyPr>
          <a:lstStyle/>
          <a:p>
            <a:r>
              <a:rPr lang="nb-NO" sz="2000" dirty="0"/>
              <a:t>3 eigne settefiskanlegg</a:t>
            </a:r>
          </a:p>
          <a:p>
            <a:r>
              <a:rPr lang="nb-NO" sz="2000" dirty="0"/>
              <a:t>20 matfiskkonsesjoner</a:t>
            </a:r>
          </a:p>
          <a:p>
            <a:r>
              <a:rPr lang="nb-NO" sz="2000" dirty="0"/>
              <a:t>23 lokaliteter</a:t>
            </a:r>
          </a:p>
          <a:p>
            <a:r>
              <a:rPr lang="nb-NO" sz="2000" dirty="0"/>
              <a:t>Pakkeri</a:t>
            </a:r>
          </a:p>
          <a:p>
            <a:r>
              <a:rPr lang="nb-NO" sz="2000" dirty="0"/>
              <a:t>Foredlingsanlegg</a:t>
            </a:r>
          </a:p>
          <a:p>
            <a:r>
              <a:rPr lang="nb-NO" sz="2000" dirty="0"/>
              <a:t>Salgsselskaper</a:t>
            </a:r>
          </a:p>
        </p:txBody>
      </p:sp>
    </p:spTree>
    <p:extLst>
      <p:ext uri="{BB962C8B-B14F-4D97-AF65-F5344CB8AC3E}">
        <p14:creationId xmlns:p14="http://schemas.microsoft.com/office/powerpoint/2010/main" val="30869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215968"/>
                </a:solidFill>
              </a:rPr>
              <a:t>Bakgrunn for FoU-prosjektet til </a:t>
            </a:r>
            <a:br>
              <a:rPr lang="nb-NO" sz="3200" b="1" dirty="0">
                <a:solidFill>
                  <a:srgbClr val="215968"/>
                </a:solidFill>
              </a:rPr>
            </a:br>
            <a:r>
              <a:rPr lang="nb-NO" sz="3200" b="1" dirty="0">
                <a:solidFill>
                  <a:srgbClr val="215968"/>
                </a:solidFill>
              </a:rPr>
              <a:t>Bremnes </a:t>
            </a:r>
            <a:r>
              <a:rPr lang="nb-NO" sz="3200" b="1" dirty="0" err="1">
                <a:solidFill>
                  <a:srgbClr val="215968"/>
                </a:solidFill>
              </a:rPr>
              <a:t>Seashore</a:t>
            </a:r>
            <a:endParaRPr lang="nb-NO" sz="3200" b="1" dirty="0">
              <a:solidFill>
                <a:srgbClr val="215968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/>
              <a:t>Målsetting</a:t>
            </a:r>
          </a:p>
          <a:p>
            <a:r>
              <a:rPr lang="nb-NO" sz="2000" dirty="0" err="1"/>
              <a:t>Førebygge</a:t>
            </a:r>
            <a:r>
              <a:rPr lang="nb-NO" sz="2000" dirty="0"/>
              <a:t> smittespredning</a:t>
            </a:r>
          </a:p>
          <a:p>
            <a:r>
              <a:rPr lang="nb-NO" sz="2000" dirty="0"/>
              <a:t>Hindre rømming</a:t>
            </a:r>
          </a:p>
          <a:p>
            <a:r>
              <a:rPr lang="nb-NO" sz="2000" dirty="0" err="1"/>
              <a:t>Miljøvennleg</a:t>
            </a:r>
            <a:r>
              <a:rPr lang="nb-NO" sz="2000" dirty="0"/>
              <a:t>/</a:t>
            </a:r>
            <a:r>
              <a:rPr lang="nb-NO" sz="2000" dirty="0" err="1"/>
              <a:t>energibesparande</a:t>
            </a:r>
            <a:endParaRPr lang="nb-NO" sz="2000" dirty="0"/>
          </a:p>
          <a:p>
            <a:r>
              <a:rPr lang="nb-NO" sz="2000" dirty="0"/>
              <a:t>Bedre </a:t>
            </a:r>
            <a:r>
              <a:rPr lang="nb-NO" sz="2000" dirty="0" err="1"/>
              <a:t>produktkvailiet</a:t>
            </a:r>
            <a:r>
              <a:rPr lang="nb-NO" sz="2000" dirty="0"/>
              <a:t>/nye markedsmuligheter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000" b="1" dirty="0"/>
              <a:t>Søknad til IN </a:t>
            </a:r>
            <a:r>
              <a:rPr lang="nb-NO" sz="1400" dirty="0"/>
              <a:t>(mai 2012)</a:t>
            </a:r>
          </a:p>
          <a:p>
            <a:pPr marL="0" indent="0">
              <a:buNone/>
            </a:pPr>
            <a:r>
              <a:rPr lang="nb-NO" sz="2000" dirty="0"/>
              <a:t>1 holdetank 500 m3+4 små kjøletankar, div	100 tonn70 </a:t>
            </a:r>
            <a:r>
              <a:rPr lang="nb-NO" sz="2000" dirty="0" err="1"/>
              <a:t>mill</a:t>
            </a:r>
            <a:r>
              <a:rPr lang="nb-NO" sz="2000" dirty="0"/>
              <a:t>  (B)</a:t>
            </a:r>
          </a:p>
          <a:p>
            <a:pPr marL="0" indent="0">
              <a:buNone/>
            </a:pPr>
            <a:r>
              <a:rPr lang="nb-NO" sz="2000" b="1" dirty="0"/>
              <a:t>Anlegget i dag </a:t>
            </a:r>
            <a:r>
              <a:rPr lang="nb-NO" sz="1400" dirty="0"/>
              <a:t>(Juni 2016)</a:t>
            </a:r>
          </a:p>
          <a:p>
            <a:pPr marL="0" indent="0">
              <a:buNone/>
            </a:pPr>
            <a:r>
              <a:rPr lang="nb-NO" sz="2000" dirty="0"/>
              <a:t>2 holdetanker 1.700 m3 med kjøling			300 tonn		90 </a:t>
            </a:r>
            <a:r>
              <a:rPr lang="nb-NO" sz="2000" dirty="0" err="1"/>
              <a:t>mill</a:t>
            </a:r>
            <a:r>
              <a:rPr lang="nb-NO" sz="2000" dirty="0"/>
              <a:t> (V)</a:t>
            </a:r>
          </a:p>
        </p:txBody>
      </p:sp>
      <p:pic>
        <p:nvPicPr>
          <p:cNvPr id="4" name="Picture 2" descr="J:\05 Administrasjon\20 Bilder og film\Til presentasjoner\Bremnes_2011_3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98" b="1"/>
          <a:stretch/>
        </p:blipFill>
        <p:spPr bwMode="auto">
          <a:xfrm>
            <a:off x="9016" y="5287597"/>
            <a:ext cx="9134984" cy="157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564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74638"/>
            <a:ext cx="8905874" cy="55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J:\05 Administrasjon\20 Bilder og film\Til presentasjoner\Bremnes_2011_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176"/>
            <a:ext cx="9144000" cy="220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713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1" y="472264"/>
            <a:ext cx="8353425" cy="52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16075" cy="895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827286"/>
            <a:ext cx="11068050" cy="694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829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sz="3200" b="1" dirty="0" err="1">
                <a:solidFill>
                  <a:srgbClr val="215968"/>
                </a:solidFill>
              </a:rPr>
              <a:t>Produktkvalitet</a:t>
            </a:r>
            <a:endParaRPr lang="en-GB" sz="3200" b="1" dirty="0">
              <a:solidFill>
                <a:srgbClr val="215968"/>
              </a:solidFill>
            </a:endParaRPr>
          </a:p>
        </p:txBody>
      </p:sp>
      <p:graphicFrame>
        <p:nvGraphicFramePr>
          <p:cNvPr id="104451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08063511"/>
              </p:ext>
            </p:extLst>
          </p:nvPr>
        </p:nvGraphicFramePr>
        <p:xfrm>
          <a:off x="4932040" y="1268760"/>
          <a:ext cx="3960813" cy="322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Photo Editor-foto" r:id="rId4" imgW="8554644" imgH="6076190" progId="">
                  <p:embed/>
                </p:oleObj>
              </mc:Choice>
              <mc:Fallback>
                <p:oleObj name="Photo Editor-foto" r:id="rId4" imgW="8554644" imgH="6076190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1268760"/>
                        <a:ext cx="3960813" cy="322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5331676"/>
              </p:ext>
            </p:extLst>
          </p:nvPr>
        </p:nvGraphicFramePr>
        <p:xfrm>
          <a:off x="683568" y="1268760"/>
          <a:ext cx="3600450" cy="324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Photo Editor-foto" r:id="rId6" imgW="6866667" imgH="6380952" progId="">
                  <p:embed/>
                </p:oleObj>
              </mc:Choice>
              <mc:Fallback>
                <p:oleObj name="Photo Editor-foto" r:id="rId6" imgW="6866667" imgH="6380952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268760"/>
                        <a:ext cx="3600450" cy="324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971600" y="4581128"/>
            <a:ext cx="3382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n-NO" dirty="0"/>
              <a:t>Bremnes kvalitet</a:t>
            </a:r>
            <a:endParaRPr lang="nb-NO" dirty="0"/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5580112" y="4581128"/>
            <a:ext cx="31690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n-NO" dirty="0" err="1"/>
              <a:t>Gjennomsn</a:t>
            </a:r>
            <a:r>
              <a:rPr lang="nn-NO" dirty="0"/>
              <a:t>. norsk kvalitet</a:t>
            </a:r>
          </a:p>
        </p:txBody>
      </p:sp>
      <p:pic>
        <p:nvPicPr>
          <p:cNvPr id="7" name="Picture 2" descr="J:\05 Administrasjon\20 Bilder og film\Til presentasjoner\Bremnes_2011_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9200"/>
            <a:ext cx="9144000" cy="220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667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Skjermbilde 2015-03-08 kl. 23.43.16.pn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" t="17152" r="51768" b="33365"/>
          <a:stretch/>
        </p:blipFill>
        <p:spPr>
          <a:xfrm>
            <a:off x="5148064" y="1531888"/>
            <a:ext cx="3771849" cy="2545184"/>
          </a:xfr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1196752"/>
            <a:ext cx="2260600" cy="787400"/>
          </a:xfrm>
          <a:prstGeom prst="rect">
            <a:avLst/>
          </a:prstGeom>
        </p:spPr>
      </p:pic>
      <p:pic>
        <p:nvPicPr>
          <p:cNvPr id="6" name="Picture 3" descr="http://upload.wikimedia.org/wikipedia/commons/7/7d/Gulenbilder_2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" y="1628800"/>
            <a:ext cx="3869558" cy="257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-108520" y="1124744"/>
            <a:ext cx="3881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MF ETNE , byggeår 1979 </a:t>
            </a:r>
          </a:p>
          <a:p>
            <a:r>
              <a:rPr lang="nb-NO" sz="1600" dirty="0"/>
              <a:t>Opererer Jondal – Tørvikbygd i 2015</a:t>
            </a:r>
            <a:endParaRPr lang="en-GB" sz="16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971600" y="4437112"/>
            <a:ext cx="2543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Ferjer: </a:t>
            </a:r>
            <a:r>
              <a:rPr lang="is-IS" dirty="0">
                <a:solidFill>
                  <a:srgbClr val="FFFFFF"/>
                </a:solidFill>
              </a:rPr>
              <a:t>418 000 tonn CO2</a:t>
            </a:r>
          </a:p>
          <a:p>
            <a:endParaRPr lang="nb-NO" dirty="0">
              <a:solidFill>
                <a:srgbClr val="FFFFFF"/>
              </a:solidFill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1691680" y="620688"/>
            <a:ext cx="610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is-IS" dirty="0"/>
            </a:b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1187624" y="0"/>
            <a:ext cx="7149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000" b="1" dirty="0">
                <a:solidFill>
                  <a:srgbClr val="215968"/>
                </a:solidFill>
                <a:latin typeface="Verdana"/>
                <a:cs typeface="Verdana"/>
              </a:rPr>
              <a:t>Kystnær transport</a:t>
            </a:r>
          </a:p>
          <a:p>
            <a:pPr algn="ctr"/>
            <a:r>
              <a:rPr lang="nb-NO" sz="2000" b="1" dirty="0">
                <a:solidFill>
                  <a:srgbClr val="215968"/>
                </a:solidFill>
                <a:latin typeface="Verdana"/>
                <a:cs typeface="Verdana"/>
              </a:rPr>
              <a:t>- </a:t>
            </a:r>
            <a:r>
              <a:rPr lang="nb-NO" sz="2000" b="1" dirty="0" err="1">
                <a:solidFill>
                  <a:srgbClr val="215968"/>
                </a:solidFill>
                <a:latin typeface="Verdana"/>
                <a:cs typeface="Verdana"/>
              </a:rPr>
              <a:t>Særleg</a:t>
            </a:r>
            <a:r>
              <a:rPr lang="nb-NO" sz="2000" b="1" dirty="0">
                <a:solidFill>
                  <a:srgbClr val="215968"/>
                </a:solidFill>
                <a:latin typeface="Verdana"/>
                <a:cs typeface="Verdana"/>
              </a:rPr>
              <a:t> egna for elektrifisering og </a:t>
            </a:r>
            <a:r>
              <a:rPr lang="nb-NO" sz="2000" b="1" dirty="0" err="1">
                <a:solidFill>
                  <a:srgbClr val="215968"/>
                </a:solidFill>
                <a:latin typeface="Verdana"/>
                <a:cs typeface="Verdana"/>
              </a:rPr>
              <a:t>utsleppskutt</a:t>
            </a:r>
            <a:r>
              <a:rPr lang="nb-NO" sz="2000" b="1" dirty="0">
                <a:solidFill>
                  <a:srgbClr val="215968"/>
                </a:solidFill>
                <a:latin typeface="Verdana"/>
                <a:cs typeface="Verdana"/>
              </a:rPr>
              <a:t> 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3933056"/>
            <a:ext cx="3744416" cy="2538330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3131840" y="4581128"/>
            <a:ext cx="1188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Servicebåt</a:t>
            </a:r>
          </a:p>
        </p:txBody>
      </p:sp>
    </p:spTree>
    <p:extLst>
      <p:ext uri="{BB962C8B-B14F-4D97-AF65-F5344CB8AC3E}">
        <p14:creationId xmlns:p14="http://schemas.microsoft.com/office/powerpoint/2010/main" val="4212861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0836" y="3140968"/>
            <a:ext cx="6761684" cy="2162518"/>
          </a:xfrm>
        </p:spPr>
      </p:pic>
      <p:sp>
        <p:nvSpPr>
          <p:cNvPr id="7" name="TekstSylinder 6"/>
          <p:cNvSpPr txBox="1"/>
          <p:nvPr/>
        </p:nvSpPr>
        <p:spPr>
          <a:xfrm>
            <a:off x="373911" y="0"/>
            <a:ext cx="86625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b="1" dirty="0">
                <a:solidFill>
                  <a:srgbClr val="215968"/>
                </a:solidFill>
              </a:rPr>
              <a:t>”Blue is </a:t>
            </a:r>
            <a:r>
              <a:rPr lang="nb-NO" sz="2800" b="1" dirty="0" err="1">
                <a:solidFill>
                  <a:srgbClr val="215968"/>
                </a:solidFill>
              </a:rPr>
              <a:t>the</a:t>
            </a:r>
            <a:r>
              <a:rPr lang="nb-NO" sz="2800" b="1" dirty="0">
                <a:solidFill>
                  <a:srgbClr val="215968"/>
                </a:solidFill>
              </a:rPr>
              <a:t> </a:t>
            </a:r>
            <a:r>
              <a:rPr lang="nb-NO" sz="2800" b="1" dirty="0" err="1">
                <a:solidFill>
                  <a:srgbClr val="215968"/>
                </a:solidFill>
              </a:rPr>
              <a:t>new</a:t>
            </a:r>
            <a:r>
              <a:rPr lang="nb-NO" sz="2800" b="1" dirty="0">
                <a:solidFill>
                  <a:srgbClr val="215968"/>
                </a:solidFill>
              </a:rPr>
              <a:t> Green” </a:t>
            </a:r>
          </a:p>
          <a:p>
            <a:pPr algn="ctr"/>
            <a:r>
              <a:rPr lang="nb-NO" sz="2800" b="1" dirty="0">
                <a:solidFill>
                  <a:srgbClr val="215968"/>
                </a:solidFill>
              </a:rPr>
              <a:t>Elektriske og hybride </a:t>
            </a:r>
            <a:r>
              <a:rPr lang="nb-NO" sz="2800" b="1" dirty="0" err="1">
                <a:solidFill>
                  <a:srgbClr val="215968"/>
                </a:solidFill>
              </a:rPr>
              <a:t>løysingar</a:t>
            </a:r>
            <a:r>
              <a:rPr lang="nb-NO" sz="2800" b="1" dirty="0">
                <a:solidFill>
                  <a:srgbClr val="215968"/>
                </a:solidFill>
              </a:rPr>
              <a:t> i ulike </a:t>
            </a:r>
            <a:r>
              <a:rPr lang="nb-NO" sz="2800" b="1" dirty="0" err="1">
                <a:solidFill>
                  <a:srgbClr val="215968"/>
                </a:solidFill>
              </a:rPr>
              <a:t>marknadssegment</a:t>
            </a:r>
            <a:br>
              <a:rPr lang="nb-NO" sz="2800" b="1" dirty="0">
                <a:solidFill>
                  <a:srgbClr val="215968"/>
                </a:solidFill>
              </a:rPr>
            </a:br>
            <a:endParaRPr lang="nb-NO" sz="2800" b="1" dirty="0">
              <a:solidFill>
                <a:srgbClr val="215968"/>
              </a:solidFill>
              <a:latin typeface="+mj-lt"/>
            </a:endParaRPr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35232"/>
            <a:ext cx="3185898" cy="143900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6"/>
          <a:stretch/>
        </p:blipFill>
        <p:spPr bwMode="auto">
          <a:xfrm>
            <a:off x="3049741" y="1135231"/>
            <a:ext cx="3668044" cy="142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3275857" y="2756925"/>
            <a:ext cx="225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Bil- og passasjerfartøy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2843808" y="5373216"/>
            <a:ext cx="2937596" cy="38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Fiskefartøy /</a:t>
            </a:r>
            <a:r>
              <a:rPr lang="nb-NO" dirty="0" err="1"/>
              <a:t>arbeidsbåtar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876256" y="5373216"/>
            <a:ext cx="1776956" cy="38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Turist-/reiseliv</a:t>
            </a:r>
          </a:p>
        </p:txBody>
      </p:sp>
      <p:pic>
        <p:nvPicPr>
          <p:cNvPr id="12" name="Bilde 11" descr="IMG_0403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88733"/>
            <a:ext cx="2779093" cy="2120644"/>
          </a:xfrm>
          <a:prstGeom prst="rect">
            <a:avLst/>
          </a:prstGeom>
        </p:spPr>
      </p:pic>
      <p:sp>
        <p:nvSpPr>
          <p:cNvPr id="13" name="TekstSylinder 12"/>
          <p:cNvSpPr txBox="1"/>
          <p:nvPr/>
        </p:nvSpPr>
        <p:spPr>
          <a:xfrm>
            <a:off x="467544" y="5373216"/>
            <a:ext cx="1806473" cy="38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Offshorefartøy</a:t>
            </a:r>
          </a:p>
        </p:txBody>
      </p:sp>
      <p:pic>
        <p:nvPicPr>
          <p:cNvPr id="14" name="Plassholder for innhold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0232" y="1124744"/>
            <a:ext cx="2448272" cy="14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654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764704"/>
          </a:xfrm>
        </p:spPr>
        <p:txBody>
          <a:bodyPr>
            <a:noAutofit/>
          </a:bodyPr>
          <a:lstStyle/>
          <a:p>
            <a:br>
              <a:rPr lang="nb-NO" sz="3200" dirty="0">
                <a:solidFill>
                  <a:srgbClr val="215968"/>
                </a:solidFill>
              </a:rPr>
            </a:br>
            <a:r>
              <a:rPr lang="nn-NO" sz="2800" b="1" dirty="0">
                <a:solidFill>
                  <a:srgbClr val="215968"/>
                </a:solidFill>
                <a:ea typeface="Calibri" pitchFamily="34" charset="0"/>
                <a:cs typeface="Calibri-Italic" charset="0"/>
              </a:rPr>
              <a:t>Folgefonn-prosjektet</a:t>
            </a:r>
            <a:br>
              <a:rPr lang="nn-NO" sz="2800" b="1" dirty="0">
                <a:solidFill>
                  <a:srgbClr val="215968"/>
                </a:solidFill>
                <a:ea typeface="Calibri" pitchFamily="34" charset="0"/>
                <a:cs typeface="Calibri-Italic" charset="0"/>
              </a:rPr>
            </a:br>
            <a:r>
              <a:rPr lang="nn-NO" sz="2400" b="1" dirty="0">
                <a:solidFill>
                  <a:srgbClr val="215968"/>
                </a:solidFill>
                <a:ea typeface="Calibri" pitchFamily="34" charset="0"/>
                <a:cs typeface="Calibri-Italic" charset="0"/>
              </a:rPr>
              <a:t>Plug-in hybrid Framdriftsmaskineri med NULL lokale utslipp</a:t>
            </a:r>
            <a:endParaRPr lang="nn-NO" sz="2400" dirty="0">
              <a:solidFill>
                <a:srgbClr val="215968"/>
              </a:solidFill>
            </a:endParaRPr>
          </a:p>
        </p:txBody>
      </p:sp>
      <p:pic>
        <p:nvPicPr>
          <p:cNvPr id="5" name="Bilde 3" descr="Wärtsilä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340768"/>
            <a:ext cx="151216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4" descr="SKL med slagor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340768"/>
            <a:ext cx="792088" cy="432048"/>
          </a:xfrm>
          <a:prstGeom prst="rect">
            <a:avLst/>
          </a:prstGeom>
          <a:noFill/>
        </p:spPr>
      </p:pic>
      <p:pic>
        <p:nvPicPr>
          <p:cNvPr id="7" name="Bilde 5" descr="http://www.fjellstrand.no/images/hovedlogo_topp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1268760"/>
            <a:ext cx="86409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e 6"/>
          <p:cNvPicPr/>
          <p:nvPr/>
        </p:nvPicPr>
        <p:blipFill>
          <a:blip r:embed="rId7" cstate="print"/>
          <a:srcRect t="22321" r="25151" b="9987"/>
          <a:stretch>
            <a:fillRect/>
          </a:stretch>
        </p:blipFill>
        <p:spPr bwMode="auto">
          <a:xfrm>
            <a:off x="6084168" y="1916832"/>
            <a:ext cx="1008112" cy="504056"/>
          </a:xfrm>
          <a:prstGeom prst="rect">
            <a:avLst/>
          </a:prstGeom>
          <a:noFill/>
        </p:spPr>
      </p:pic>
      <p:pic>
        <p:nvPicPr>
          <p:cNvPr id="9" name="Bilde 7" descr="APPLY_Oil&amp;Gas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2060848"/>
            <a:ext cx="1152128" cy="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e 11" descr="Servogear_farge-jpg.JP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71800" y="1916832"/>
            <a:ext cx="1304156" cy="432048"/>
          </a:xfrm>
          <a:prstGeom prst="rect">
            <a:avLst/>
          </a:prstGeom>
        </p:spPr>
      </p:pic>
      <p:pic>
        <p:nvPicPr>
          <p:cNvPr id="11" name="Picture 2" descr="NORLED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39752" y="1484784"/>
            <a:ext cx="1296144" cy="295521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95536" y="1124744"/>
            <a:ext cx="7992888" cy="136815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5"/>
          <p:cNvGrpSpPr>
            <a:grpSpLocks/>
          </p:cNvGrpSpPr>
          <p:nvPr/>
        </p:nvGrpSpPr>
        <p:grpSpPr bwMode="auto">
          <a:xfrm>
            <a:off x="179512" y="5076146"/>
            <a:ext cx="2881313" cy="585102"/>
            <a:chOff x="158" y="845"/>
            <a:chExt cx="1815" cy="53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>
              <a:off x="158" y="845"/>
              <a:ext cx="1815" cy="528"/>
            </a:xfrm>
            <a:prstGeom prst="chevron">
              <a:avLst>
                <a:gd name="adj" fmla="val 27659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/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385" y="845"/>
              <a:ext cx="1056" cy="53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b="1" dirty="0">
                  <a:solidFill>
                    <a:srgbClr val="000000"/>
                  </a:solidFill>
                  <a:latin typeface="+mn-lt"/>
                </a:rPr>
                <a:t>Design og testing 2012/2014</a:t>
              </a:r>
            </a:p>
          </p:txBody>
        </p:sp>
      </p:grpSp>
      <p:grpSp>
        <p:nvGrpSpPr>
          <p:cNvPr id="27" name="Group 8"/>
          <p:cNvGrpSpPr>
            <a:grpSpLocks/>
          </p:cNvGrpSpPr>
          <p:nvPr/>
        </p:nvGrpSpPr>
        <p:grpSpPr bwMode="auto">
          <a:xfrm>
            <a:off x="3347864" y="5085184"/>
            <a:ext cx="5328592" cy="581792"/>
            <a:chOff x="1882" y="830"/>
            <a:chExt cx="1678" cy="47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2" name="AutoShape 9"/>
            <p:cNvSpPr>
              <a:spLocks noChangeArrowheads="1"/>
            </p:cNvSpPr>
            <p:nvPr/>
          </p:nvSpPr>
          <p:spPr bwMode="auto">
            <a:xfrm>
              <a:off x="1882" y="830"/>
              <a:ext cx="1678" cy="469"/>
            </a:xfrm>
            <a:prstGeom prst="chevron">
              <a:avLst>
                <a:gd name="adj" fmla="val 27646"/>
              </a:avLst>
            </a:prstGeom>
            <a:grpFill/>
            <a:ln w="952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/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2026" y="874"/>
              <a:ext cx="1326" cy="430"/>
            </a:xfrm>
            <a:prstGeom prst="rect">
              <a:avLst/>
            </a:prstGeom>
            <a:grpFill/>
            <a:ln w="952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60000"/>
                </a:lnSpc>
                <a:spcBef>
                  <a:spcPct val="50000"/>
                </a:spcBef>
              </a:pPr>
              <a:r>
                <a:rPr lang="nb-NO" sz="1600" b="1" dirty="0">
                  <a:solidFill>
                    <a:srgbClr val="000000"/>
                  </a:solidFill>
                  <a:latin typeface="+mn-lt"/>
                </a:rPr>
                <a:t>Demonstrasjon og verifisering </a:t>
              </a:r>
            </a:p>
            <a:p>
              <a:pPr marL="457200" indent="-457200">
                <a:lnSpc>
                  <a:spcPct val="60000"/>
                </a:lnSpc>
                <a:spcBef>
                  <a:spcPct val="50000"/>
                </a:spcBef>
              </a:pPr>
              <a:r>
                <a:rPr lang="nb-NO" sz="1600" b="1" dirty="0">
                  <a:solidFill>
                    <a:srgbClr val="000000"/>
                  </a:solidFill>
                  <a:latin typeface="+mn-lt"/>
                </a:rPr>
                <a:t>ombord 2014 / 2015 </a:t>
              </a:r>
            </a:p>
          </p:txBody>
        </p:sp>
      </p:grpSp>
      <p:pic>
        <p:nvPicPr>
          <p:cNvPr id="34" name="Bilde 33" descr="Skjermbilde 2015-03-09 kl. 23.51.24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4904"/>
            <a:ext cx="9144000" cy="254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7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-27219"/>
            <a:ext cx="8229600" cy="1143000"/>
          </a:xfrm>
        </p:spPr>
        <p:txBody>
          <a:bodyPr/>
          <a:lstStyle/>
          <a:p>
            <a:r>
              <a:rPr lang="nb-NO" sz="3200" b="1" dirty="0">
                <a:solidFill>
                  <a:srgbClr val="215968"/>
                </a:solidFill>
              </a:rPr>
              <a:t>Oppsummert </a:t>
            </a:r>
            <a:br>
              <a:rPr lang="nb-NO" sz="3200" b="1" dirty="0">
                <a:solidFill>
                  <a:srgbClr val="215968"/>
                </a:solidFill>
              </a:rPr>
            </a:br>
            <a:r>
              <a:rPr lang="nb-NO" sz="3200" b="1" dirty="0" err="1">
                <a:solidFill>
                  <a:srgbClr val="215968"/>
                </a:solidFill>
              </a:rPr>
              <a:t>Erfaringar</a:t>
            </a:r>
            <a:r>
              <a:rPr lang="nb-NO" sz="3200" b="1" dirty="0">
                <a:solidFill>
                  <a:srgbClr val="215968"/>
                </a:solidFill>
              </a:rPr>
              <a:t> </a:t>
            </a:r>
            <a:r>
              <a:rPr lang="nb-NO" sz="3200" b="1" dirty="0" err="1">
                <a:solidFill>
                  <a:srgbClr val="215968"/>
                </a:solidFill>
              </a:rPr>
              <a:t>frå</a:t>
            </a:r>
            <a:r>
              <a:rPr lang="nb-NO" sz="3200" b="1" dirty="0">
                <a:solidFill>
                  <a:srgbClr val="215968"/>
                </a:solidFill>
              </a:rPr>
              <a:t> Miljøteknologiordningen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r>
              <a:rPr lang="nb-NO" sz="2400" dirty="0"/>
              <a:t>Miljøteknologiordningen – ei viktig ordning som </a:t>
            </a:r>
            <a:r>
              <a:rPr lang="nb-NO" sz="2400" dirty="0" err="1"/>
              <a:t>bidreg</a:t>
            </a:r>
            <a:r>
              <a:rPr lang="nb-NO" sz="2400" dirty="0"/>
              <a:t> til å </a:t>
            </a:r>
            <a:r>
              <a:rPr lang="nb-NO" sz="2400" dirty="0" err="1"/>
              <a:t>utløysa</a:t>
            </a:r>
            <a:r>
              <a:rPr lang="nb-NO" sz="2400" dirty="0"/>
              <a:t> prosjekt med ei rekke ulike miljø-/</a:t>
            </a:r>
            <a:r>
              <a:rPr lang="nb-NO" sz="2400" dirty="0" err="1"/>
              <a:t>klimaeffektar</a:t>
            </a:r>
            <a:endParaRPr lang="nb-NO" sz="2400" dirty="0"/>
          </a:p>
          <a:p>
            <a:r>
              <a:rPr lang="nb-NO" sz="2400" dirty="0"/>
              <a:t>Viktig med støtte til store bedrifter </a:t>
            </a:r>
          </a:p>
          <a:p>
            <a:r>
              <a:rPr lang="nb-NO" sz="2400" dirty="0"/>
              <a:t>Gir støtte til leverandørindustrien (i </a:t>
            </a:r>
            <a:r>
              <a:rPr lang="nb-NO" sz="2400" dirty="0" err="1"/>
              <a:t>motsetnad</a:t>
            </a:r>
            <a:r>
              <a:rPr lang="nb-NO" sz="2400" dirty="0"/>
              <a:t> til </a:t>
            </a:r>
            <a:r>
              <a:rPr lang="nb-NO" sz="2400" dirty="0" err="1"/>
              <a:t>Enova</a:t>
            </a:r>
            <a:r>
              <a:rPr lang="nb-NO" sz="2400" dirty="0"/>
              <a:t> som gi støtte til </a:t>
            </a:r>
            <a:r>
              <a:rPr lang="nb-NO" sz="2400" dirty="0" err="1"/>
              <a:t>sluttbrukar</a:t>
            </a:r>
            <a:r>
              <a:rPr lang="nb-NO" sz="2400" dirty="0"/>
              <a:t>)</a:t>
            </a:r>
          </a:p>
          <a:p>
            <a:r>
              <a:rPr lang="nb-NO" sz="2400" dirty="0"/>
              <a:t>Viktig med </a:t>
            </a:r>
            <a:r>
              <a:rPr lang="nb-NO" sz="2400" dirty="0" err="1"/>
              <a:t>ein</a:t>
            </a:r>
            <a:r>
              <a:rPr lang="nb-NO" sz="2400" dirty="0"/>
              <a:t> støtteandel som </a:t>
            </a:r>
            <a:r>
              <a:rPr lang="nb-NO" sz="2400" dirty="0" err="1"/>
              <a:t>sikrar</a:t>
            </a:r>
            <a:r>
              <a:rPr lang="nb-NO" sz="2400" dirty="0"/>
              <a:t> at prosjektet vert utløyst </a:t>
            </a:r>
          </a:p>
          <a:p>
            <a:r>
              <a:rPr lang="nb-NO" sz="2400" dirty="0" err="1"/>
              <a:t>Støttar</a:t>
            </a:r>
            <a:r>
              <a:rPr lang="nb-NO" sz="2400" dirty="0"/>
              <a:t> demoprosjekt - Pilotprosjekt for nye fartøyskonsept kan </a:t>
            </a:r>
            <a:r>
              <a:rPr lang="nb-NO" sz="2400" dirty="0" err="1"/>
              <a:t>vera</a:t>
            </a:r>
            <a:r>
              <a:rPr lang="nb-NO" sz="2400" dirty="0"/>
              <a:t> </a:t>
            </a:r>
            <a:r>
              <a:rPr lang="nb-NO" sz="2400" dirty="0" err="1"/>
              <a:t>krevjande</a:t>
            </a:r>
            <a:r>
              <a:rPr lang="nb-NO" sz="2400" dirty="0"/>
              <a:t> å </a:t>
            </a:r>
            <a:r>
              <a:rPr lang="nb-NO" sz="2400" dirty="0" err="1"/>
              <a:t>realisera</a:t>
            </a:r>
            <a:r>
              <a:rPr lang="nb-NO" sz="2400" dirty="0"/>
              <a:t>. Det </a:t>
            </a:r>
            <a:r>
              <a:rPr lang="nb-NO" sz="2400" dirty="0" err="1"/>
              <a:t>offentlege</a:t>
            </a:r>
            <a:r>
              <a:rPr lang="nb-NO" sz="2400" dirty="0"/>
              <a:t> har her ei viktig rolle som kunde /brukar av ny miljøteknologi. </a:t>
            </a:r>
            <a:r>
              <a:rPr lang="nb-NO" sz="2400" dirty="0" err="1"/>
              <a:t>Utfordrande</a:t>
            </a:r>
            <a:r>
              <a:rPr lang="nb-NO" sz="2400" dirty="0"/>
              <a:t> når </a:t>
            </a:r>
            <a:r>
              <a:rPr lang="nb-NO" sz="2400" dirty="0" err="1"/>
              <a:t>fylkeskommunane</a:t>
            </a:r>
            <a:r>
              <a:rPr lang="nb-NO" sz="2400" dirty="0"/>
              <a:t> </a:t>
            </a:r>
            <a:r>
              <a:rPr lang="nb-NO" sz="2400" dirty="0" err="1"/>
              <a:t>ikkje</a:t>
            </a:r>
            <a:r>
              <a:rPr lang="nb-NO" sz="2400" dirty="0"/>
              <a:t> </a:t>
            </a:r>
            <a:r>
              <a:rPr lang="nb-NO" sz="2400" dirty="0" err="1"/>
              <a:t>eig</a:t>
            </a:r>
            <a:r>
              <a:rPr lang="nb-NO" sz="2400" dirty="0"/>
              <a:t> fartøyet, og rederiet </a:t>
            </a:r>
            <a:r>
              <a:rPr lang="nb-NO" sz="2400" dirty="0" err="1"/>
              <a:t>ikkje</a:t>
            </a:r>
            <a:r>
              <a:rPr lang="nb-NO" sz="2400" dirty="0"/>
              <a:t> har sikkerhet </a:t>
            </a:r>
            <a:r>
              <a:rPr lang="nb-NO" sz="2400" dirty="0" err="1"/>
              <a:t>ifht</a:t>
            </a:r>
            <a:r>
              <a:rPr lang="nb-NO" sz="2400" dirty="0"/>
              <a:t> bruk av fartøyet etter demoperiode</a:t>
            </a:r>
          </a:p>
          <a:p>
            <a:endParaRPr 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74176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A0B954D7AFC54EBBDD0612BE8EEAEE" ma:contentTypeVersion="1" ma:contentTypeDescription="Create a new document." ma:contentTypeScope="" ma:versionID="0150cf9d7f2fdaf847feb0959f7dc938">
  <xsd:schema xmlns:xsd="http://www.w3.org/2001/XMLSchema" xmlns:xs="http://www.w3.org/2001/XMLSchema" xmlns:p="http://schemas.microsoft.com/office/2006/metadata/properties" xmlns:ns3="85183041-b941-4d3a-ba8f-5a7328175719" targetNamespace="http://schemas.microsoft.com/office/2006/metadata/properties" ma:root="true" ma:fieldsID="87e48a2f6091dc2a4b2556adb89e2c82" ns3:_="">
    <xsd:import namespace="85183041-b941-4d3a-ba8f-5a7328175719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83041-b941-4d3a-ba8f-5a732817571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DEB994-FE4A-4FEF-9CBC-4A2CAC2223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0BBBB2-C513-4A76-AA3F-D9DF2774FF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83041-b941-4d3a-ba8f-5a73281757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5C6386-6C45-45AC-951F-2744B10281B7}">
  <ds:schemaRefs>
    <ds:schemaRef ds:uri="http://purl.org/dc/terms/"/>
    <ds:schemaRef ds:uri="http://schemas.openxmlformats.org/package/2006/metadata/core-properties"/>
    <ds:schemaRef ds:uri="http://purl.org/dc/dcmitype/"/>
    <ds:schemaRef ds:uri="85183041-b941-4d3a-ba8f-5a7328175719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59803</TotalTime>
  <Words>570</Words>
  <Application>Microsoft Office PowerPoint</Application>
  <PresentationFormat>Skjermfremvisning (4:3)</PresentationFormat>
  <Paragraphs>101</Paragraphs>
  <Slides>13</Slides>
  <Notes>8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Calibri-Italic</vt:lpstr>
      <vt:lpstr>Lekton-Bold</vt:lpstr>
      <vt:lpstr>Verdana</vt:lpstr>
      <vt:lpstr>Office Theme</vt:lpstr>
      <vt:lpstr>Photo Editor-foto</vt:lpstr>
      <vt:lpstr>PowerPoint-presentasjon</vt:lpstr>
      <vt:lpstr>PowerPoint-presentasjon</vt:lpstr>
      <vt:lpstr>Skal styrka klyngedeltakarane si konkurranseevne ved å utvikla og lansera innovative løysingar for meir  energieffektive og klimavenlege  maritime aktivitetar</vt:lpstr>
      <vt:lpstr>Bremnes Seashore</vt:lpstr>
      <vt:lpstr>Bremnes Seashore</vt:lpstr>
      <vt:lpstr>Bakgrunn for FoU-prosjektet til  Bremnes Seashore</vt:lpstr>
      <vt:lpstr>PowerPoint-presentasjon</vt:lpstr>
      <vt:lpstr>PowerPoint-presentasjon</vt:lpstr>
      <vt:lpstr>Produktkvalitet</vt:lpstr>
      <vt:lpstr>PowerPoint-presentasjon</vt:lpstr>
      <vt:lpstr>PowerPoint-presentasjon</vt:lpstr>
      <vt:lpstr> Folgefonn-prosjektet Plug-in hybrid Framdriftsmaskineri med NULL lokale utslipp</vt:lpstr>
      <vt:lpstr>Oppsummert  Erfaringar frå Miljøteknologiordningen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Hege Økland</dc:creator>
  <cp:lastModifiedBy>Marit Ytreeide</cp:lastModifiedBy>
  <cp:revision>277</cp:revision>
  <cp:lastPrinted>2015-09-10T06:35:47Z</cp:lastPrinted>
  <dcterms:created xsi:type="dcterms:W3CDTF">2014-09-04T07:46:36Z</dcterms:created>
  <dcterms:modified xsi:type="dcterms:W3CDTF">2016-10-24T09:37:04Z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0x010100DFA0B954D7AFC54EBBDD0612BE8EEAEE</vt:lpwstr>
  </property>
</Properties>
</file>