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5" r:id="rId1"/>
  </p:sldMasterIdLst>
  <p:notesMasterIdLst>
    <p:notesMasterId r:id="rId19"/>
  </p:notesMasterIdLst>
  <p:handoutMasterIdLst>
    <p:handoutMasterId r:id="rId20"/>
  </p:handoutMasterIdLst>
  <p:sldIdLst>
    <p:sldId id="256" r:id="rId2"/>
    <p:sldId id="273" r:id="rId3"/>
    <p:sldId id="272" r:id="rId4"/>
    <p:sldId id="274" r:id="rId5"/>
    <p:sldId id="259" r:id="rId6"/>
    <p:sldId id="266" r:id="rId7"/>
    <p:sldId id="268" r:id="rId8"/>
    <p:sldId id="269" r:id="rId9"/>
    <p:sldId id="260" r:id="rId10"/>
    <p:sldId id="277" r:id="rId11"/>
    <p:sldId id="275" r:id="rId12"/>
    <p:sldId id="276" r:id="rId13"/>
    <p:sldId id="278" r:id="rId14"/>
    <p:sldId id="258" r:id="rId15"/>
    <p:sldId id="271" r:id="rId16"/>
    <p:sldId id="261" r:id="rId17"/>
    <p:sldId id="262" r:id="rId18"/>
  </p:sldIdLst>
  <p:sldSz cx="9144000" cy="5143500" type="screen16x9"/>
  <p:notesSz cx="6797675" cy="9928225"/>
  <p:defaultTextStyle>
    <a:defPPr>
      <a:defRPr lang="nb-NO"/>
    </a:defPPr>
    <a:lvl1pPr algn="ctr" rtl="0" fontAlgn="base">
      <a:spcBef>
        <a:spcPct val="0"/>
      </a:spcBef>
      <a:spcAft>
        <a:spcPct val="0"/>
      </a:spcAft>
      <a:defRPr sz="2386" kern="1200">
        <a:solidFill>
          <a:srgbClr val="000000"/>
        </a:solidFill>
        <a:latin typeface="Arial" charset="0"/>
        <a:ea typeface="+mn-ea"/>
        <a:cs typeface="+mn-cs"/>
      </a:defRPr>
    </a:lvl1pPr>
    <a:lvl2pPr marL="457148" algn="ctr" rtl="0" fontAlgn="base">
      <a:spcBef>
        <a:spcPct val="0"/>
      </a:spcBef>
      <a:spcAft>
        <a:spcPct val="0"/>
      </a:spcAft>
      <a:defRPr sz="2386" kern="1200">
        <a:solidFill>
          <a:srgbClr val="000000"/>
        </a:solidFill>
        <a:latin typeface="Arial" charset="0"/>
        <a:ea typeface="+mn-ea"/>
        <a:cs typeface="+mn-cs"/>
      </a:defRPr>
    </a:lvl2pPr>
    <a:lvl3pPr marL="914296" algn="ctr" rtl="0" fontAlgn="base">
      <a:spcBef>
        <a:spcPct val="0"/>
      </a:spcBef>
      <a:spcAft>
        <a:spcPct val="0"/>
      </a:spcAft>
      <a:defRPr sz="2386" kern="1200">
        <a:solidFill>
          <a:srgbClr val="000000"/>
        </a:solidFill>
        <a:latin typeface="Arial" charset="0"/>
        <a:ea typeface="+mn-ea"/>
        <a:cs typeface="+mn-cs"/>
      </a:defRPr>
    </a:lvl3pPr>
    <a:lvl4pPr marL="1371444" algn="ctr" rtl="0" fontAlgn="base">
      <a:spcBef>
        <a:spcPct val="0"/>
      </a:spcBef>
      <a:spcAft>
        <a:spcPct val="0"/>
      </a:spcAft>
      <a:defRPr sz="2386" kern="1200">
        <a:solidFill>
          <a:srgbClr val="000000"/>
        </a:solidFill>
        <a:latin typeface="Arial" charset="0"/>
        <a:ea typeface="+mn-ea"/>
        <a:cs typeface="+mn-cs"/>
      </a:defRPr>
    </a:lvl4pPr>
    <a:lvl5pPr marL="1828592" algn="ctr" rtl="0" fontAlgn="base">
      <a:spcBef>
        <a:spcPct val="0"/>
      </a:spcBef>
      <a:spcAft>
        <a:spcPct val="0"/>
      </a:spcAft>
      <a:defRPr sz="2386" kern="1200">
        <a:solidFill>
          <a:srgbClr val="000000"/>
        </a:solidFill>
        <a:latin typeface="Arial" charset="0"/>
        <a:ea typeface="+mn-ea"/>
        <a:cs typeface="+mn-cs"/>
      </a:defRPr>
    </a:lvl5pPr>
    <a:lvl6pPr marL="2285740" algn="l" defTabSz="914296" rtl="0" eaLnBrk="1" latinLnBrk="0" hangingPunct="1">
      <a:defRPr sz="2386" kern="1200">
        <a:solidFill>
          <a:srgbClr val="000000"/>
        </a:solidFill>
        <a:latin typeface="Arial" charset="0"/>
        <a:ea typeface="+mn-ea"/>
        <a:cs typeface="+mn-cs"/>
      </a:defRPr>
    </a:lvl6pPr>
    <a:lvl7pPr marL="2742888" algn="l" defTabSz="914296" rtl="0" eaLnBrk="1" latinLnBrk="0" hangingPunct="1">
      <a:defRPr sz="2386" kern="1200">
        <a:solidFill>
          <a:srgbClr val="000000"/>
        </a:solidFill>
        <a:latin typeface="Arial" charset="0"/>
        <a:ea typeface="+mn-ea"/>
        <a:cs typeface="+mn-cs"/>
      </a:defRPr>
    </a:lvl7pPr>
    <a:lvl8pPr marL="3200036" algn="l" defTabSz="914296" rtl="0" eaLnBrk="1" latinLnBrk="0" hangingPunct="1">
      <a:defRPr sz="2386" kern="1200">
        <a:solidFill>
          <a:srgbClr val="000000"/>
        </a:solidFill>
        <a:latin typeface="Arial" charset="0"/>
        <a:ea typeface="+mn-ea"/>
        <a:cs typeface="+mn-cs"/>
      </a:defRPr>
    </a:lvl8pPr>
    <a:lvl9pPr marL="3657184" algn="l" defTabSz="914296" rtl="0" eaLnBrk="1" latinLnBrk="0" hangingPunct="1">
      <a:defRPr sz="2386" kern="1200">
        <a:solidFill>
          <a:srgbClr val="000000"/>
        </a:solidFill>
        <a:latin typeface="Arial"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79A1"/>
    <a:srgbClr val="3E7CA1"/>
    <a:srgbClr val="3F819E"/>
    <a:srgbClr val="176CA1"/>
    <a:srgbClr val="A6A6A6"/>
    <a:srgbClr val="E3E8F0"/>
    <a:srgbClr val="525457"/>
    <a:srgbClr val="5CA038"/>
    <a:srgbClr val="41404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0416" autoAdjust="0"/>
  </p:normalViewPr>
  <p:slideViewPr>
    <p:cSldViewPr>
      <p:cViewPr varScale="1">
        <p:scale>
          <a:sx n="111" d="100"/>
          <a:sy n="111" d="100"/>
        </p:scale>
        <p:origin x="240" y="96"/>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3" d="100"/>
          <a:sy n="63" d="100"/>
        </p:scale>
        <p:origin x="3221" y="82"/>
      </p:cViewPr>
      <p:guideLst>
        <p:guide orient="horz" pos="3127"/>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slkka\Desktop\book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2"/>
            <c:invertIfNegative val="0"/>
            <c:bubble3D val="0"/>
            <c:spPr>
              <a:solidFill>
                <a:schemeClr val="accent5"/>
              </a:solidFill>
              <a:ln>
                <a:noFill/>
              </a:ln>
              <a:effectLst/>
            </c:spPr>
            <c:extLst>
              <c:ext xmlns:c16="http://schemas.microsoft.com/office/drawing/2014/chart" uri="{C3380CC4-5D6E-409C-BE32-E72D297353CC}">
                <c16:uniqueId val="{00000001-52F9-4AA2-BCC2-905A817D3810}"/>
              </c:ext>
            </c:extLst>
          </c:dPt>
          <c:cat>
            <c:strRef>
              <c:f>Sheet1!$A$2:$A$16</c:f>
              <c:strCache>
                <c:ptCount val="15"/>
                <c:pt idx="0">
                  <c:v>Brasil</c:v>
                </c:pt>
                <c:pt idx="1">
                  <c:v>Laos</c:v>
                </c:pt>
                <c:pt idx="2">
                  <c:v>Norge</c:v>
                </c:pt>
                <c:pt idx="3">
                  <c:v>Canada</c:v>
                </c:pt>
                <c:pt idx="4">
                  <c:v>Ukraina</c:v>
                </c:pt>
                <c:pt idx="5">
                  <c:v>Frankrike</c:v>
                </c:pt>
                <c:pt idx="6">
                  <c:v>Thailand</c:v>
                </c:pt>
                <c:pt idx="7">
                  <c:v>Tyskland</c:v>
                </c:pt>
                <c:pt idx="8">
                  <c:v>USA</c:v>
                </c:pt>
                <c:pt idx="9">
                  <c:v>Russland</c:v>
                </c:pt>
                <c:pt idx="10">
                  <c:v>Australia</c:v>
                </c:pt>
                <c:pt idx="11">
                  <c:v>Spania</c:v>
                </c:pt>
                <c:pt idx="12">
                  <c:v>Sør-Afrika</c:v>
                </c:pt>
                <c:pt idx="13">
                  <c:v>Kina</c:v>
                </c:pt>
                <c:pt idx="14">
                  <c:v>Bosnia</c:v>
                </c:pt>
              </c:strCache>
            </c:strRef>
          </c:cat>
          <c:val>
            <c:numRef>
              <c:f>Sheet1!$B$2:$B$16</c:f>
              <c:numCache>
                <c:formatCode>General</c:formatCode>
                <c:ptCount val="15"/>
                <c:pt idx="0">
                  <c:v>386</c:v>
                </c:pt>
                <c:pt idx="1">
                  <c:v>1544</c:v>
                </c:pt>
                <c:pt idx="2">
                  <c:v>3473</c:v>
                </c:pt>
                <c:pt idx="3">
                  <c:v>3607</c:v>
                </c:pt>
                <c:pt idx="4">
                  <c:v>3761</c:v>
                </c:pt>
                <c:pt idx="5">
                  <c:v>4734</c:v>
                </c:pt>
                <c:pt idx="6">
                  <c:v>7854</c:v>
                </c:pt>
                <c:pt idx="7">
                  <c:v>8350</c:v>
                </c:pt>
                <c:pt idx="8">
                  <c:v>8577</c:v>
                </c:pt>
                <c:pt idx="9">
                  <c:v>8867</c:v>
                </c:pt>
                <c:pt idx="10">
                  <c:v>9568</c:v>
                </c:pt>
                <c:pt idx="11">
                  <c:v>10088</c:v>
                </c:pt>
                <c:pt idx="12">
                  <c:v>10330</c:v>
                </c:pt>
                <c:pt idx="13">
                  <c:v>11570</c:v>
                </c:pt>
                <c:pt idx="14">
                  <c:v>12175</c:v>
                </c:pt>
              </c:numCache>
            </c:numRef>
          </c:val>
          <c:extLst>
            <c:ext xmlns:c16="http://schemas.microsoft.com/office/drawing/2014/chart" uri="{C3380CC4-5D6E-409C-BE32-E72D297353CC}">
              <c16:uniqueId val="{00000002-52F9-4AA2-BCC2-905A817D3810}"/>
            </c:ext>
          </c:extLst>
        </c:ser>
        <c:dLbls>
          <c:showLegendKey val="0"/>
          <c:showVal val="0"/>
          <c:showCatName val="0"/>
          <c:showSerName val="0"/>
          <c:showPercent val="0"/>
          <c:showBubbleSize val="0"/>
        </c:dLbls>
        <c:gapWidth val="219"/>
        <c:overlap val="-27"/>
        <c:axId val="251048344"/>
        <c:axId val="251048736"/>
      </c:barChart>
      <c:catAx>
        <c:axId val="25104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251048736"/>
        <c:crosses val="autoZero"/>
        <c:auto val="1"/>
        <c:lblAlgn val="ctr"/>
        <c:lblOffset val="100"/>
        <c:noMultiLvlLbl val="0"/>
      </c:catAx>
      <c:valAx>
        <c:axId val="251048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solidFill>
                      <a:schemeClr val="tx1"/>
                    </a:solidFill>
                  </a:rPr>
                  <a:t>kg</a:t>
                </a:r>
                <a:r>
                  <a:rPr lang="en-GB" baseline="0">
                    <a:solidFill>
                      <a:schemeClr val="tx1"/>
                    </a:solidFill>
                  </a:rPr>
                  <a:t> CO</a:t>
                </a:r>
                <a:r>
                  <a:rPr lang="en-GB" baseline="-25000">
                    <a:solidFill>
                      <a:schemeClr val="tx1"/>
                    </a:solidFill>
                  </a:rPr>
                  <a:t>2</a:t>
                </a:r>
                <a:r>
                  <a:rPr lang="en-GB" baseline="0">
                    <a:solidFill>
                      <a:schemeClr val="tx1"/>
                    </a:solidFill>
                  </a:rPr>
                  <a:t> per tonn silisium</a:t>
                </a:r>
                <a:endParaRPr lang="en-GB">
                  <a:solidFill>
                    <a:schemeClr val="tx1"/>
                  </a:solidFill>
                </a:endParaRPr>
              </a:p>
            </c:rich>
          </c:tx>
          <c:layout>
            <c:manualLayout>
              <c:xMode val="edge"/>
              <c:yMode val="edge"/>
              <c:x val="2.6244129296765825E-2"/>
              <c:y val="0.1524020780588267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251048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1"/>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1"/>
                </a:solidFill>
              </a:defRPr>
            </a:lvl1pPr>
          </a:lstStyle>
          <a:p>
            <a:r>
              <a:rPr lang="nb-NO"/>
              <a:t>Elkem</a:t>
            </a:r>
          </a:p>
        </p:txBody>
      </p:sp>
      <p:sp>
        <p:nvSpPr>
          <p:cNvPr id="39939" name="Rectangle 3"/>
          <p:cNvSpPr>
            <a:spLocks noGrp="1" noChangeArrowheads="1"/>
          </p:cNvSpPr>
          <p:nvPr>
            <p:ph type="dt" sz="quarter" idx="1"/>
          </p:nvPr>
        </p:nvSpPr>
        <p:spPr bwMode="auto">
          <a:xfrm>
            <a:off x="3850443" y="1"/>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endParaRPr lang="nb-NO"/>
          </a:p>
        </p:txBody>
      </p:sp>
      <p:sp>
        <p:nvSpPr>
          <p:cNvPr id="39940" name="Rectangle 4"/>
          <p:cNvSpPr>
            <a:spLocks noGrp="1" noChangeArrowheads="1"/>
          </p:cNvSpPr>
          <p:nvPr>
            <p:ph type="ftr" sz="quarter" idx="2"/>
          </p:nvPr>
        </p:nvSpPr>
        <p:spPr bwMode="auto">
          <a:xfrm>
            <a:off x="0" y="9430092"/>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1"/>
                </a:solidFill>
              </a:defRPr>
            </a:lvl1pPr>
          </a:lstStyle>
          <a:p>
            <a:endParaRPr lang="nb-NO" dirty="0"/>
          </a:p>
        </p:txBody>
      </p:sp>
      <p:sp>
        <p:nvSpPr>
          <p:cNvPr id="39941" name="Rectangle 5"/>
          <p:cNvSpPr>
            <a:spLocks noGrp="1" noChangeArrowheads="1"/>
          </p:cNvSpPr>
          <p:nvPr>
            <p:ph type="sldNum" sz="quarter" idx="3"/>
          </p:nvPr>
        </p:nvSpPr>
        <p:spPr bwMode="auto">
          <a:xfrm>
            <a:off x="3850443" y="9430092"/>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fld id="{96FE62E0-A771-4FAB-AA18-722BACF891A2}" type="slidenum">
              <a:rPr lang="nb-NO"/>
              <a:pPr/>
              <a:t>‹#›</a:t>
            </a:fld>
            <a:endParaRPr lang="nb-NO"/>
          </a:p>
        </p:txBody>
      </p:sp>
    </p:spTree>
    <p:extLst>
      <p:ext uri="{BB962C8B-B14F-4D97-AF65-F5344CB8AC3E}">
        <p14:creationId xmlns:p14="http://schemas.microsoft.com/office/powerpoint/2010/main" val="14611425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1"/>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1"/>
                </a:solidFill>
              </a:defRPr>
            </a:lvl1pPr>
          </a:lstStyle>
          <a:p>
            <a:r>
              <a:rPr lang="nb-NO"/>
              <a:t>Elkem</a:t>
            </a:r>
          </a:p>
        </p:txBody>
      </p:sp>
      <p:sp>
        <p:nvSpPr>
          <p:cNvPr id="41987" name="Rectangle 3"/>
          <p:cNvSpPr>
            <a:spLocks noGrp="1" noChangeArrowheads="1"/>
          </p:cNvSpPr>
          <p:nvPr>
            <p:ph type="dt" idx="1"/>
          </p:nvPr>
        </p:nvSpPr>
        <p:spPr bwMode="auto">
          <a:xfrm>
            <a:off x="3850443" y="1"/>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endParaRPr lang="nb-NO"/>
          </a:p>
        </p:txBody>
      </p:sp>
      <p:sp>
        <p:nvSpPr>
          <p:cNvPr id="41988"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ffectLst/>
        </p:spPr>
      </p:sp>
      <p:sp>
        <p:nvSpPr>
          <p:cNvPr id="41989"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1990" name="Rectangle 6"/>
          <p:cNvSpPr>
            <a:spLocks noGrp="1" noChangeArrowheads="1"/>
          </p:cNvSpPr>
          <p:nvPr>
            <p:ph type="ftr" sz="quarter" idx="4"/>
          </p:nvPr>
        </p:nvSpPr>
        <p:spPr bwMode="auto">
          <a:xfrm>
            <a:off x="0" y="9430092"/>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1"/>
                </a:solidFill>
              </a:defRPr>
            </a:lvl1pPr>
          </a:lstStyle>
          <a:p>
            <a:endParaRPr lang="nb-NO" dirty="0"/>
          </a:p>
        </p:txBody>
      </p:sp>
      <p:sp>
        <p:nvSpPr>
          <p:cNvPr id="41991" name="Rectangle 7"/>
          <p:cNvSpPr>
            <a:spLocks noGrp="1" noChangeArrowheads="1"/>
          </p:cNvSpPr>
          <p:nvPr>
            <p:ph type="sldNum" sz="quarter" idx="5"/>
          </p:nvPr>
        </p:nvSpPr>
        <p:spPr bwMode="auto">
          <a:xfrm>
            <a:off x="3850443" y="9430092"/>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fld id="{02C0122D-3547-4174-9D63-7D5B632E360B}" type="slidenum">
              <a:rPr lang="nb-NO"/>
              <a:pPr/>
              <a:t>‹#›</a:t>
            </a:fld>
            <a:endParaRPr lang="nb-NO"/>
          </a:p>
        </p:txBody>
      </p:sp>
    </p:spTree>
    <p:extLst>
      <p:ext uri="{BB962C8B-B14F-4D97-AF65-F5344CB8AC3E}">
        <p14:creationId xmlns:p14="http://schemas.microsoft.com/office/powerpoint/2010/main" val="1006272621"/>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sz="1193" kern="1200">
        <a:solidFill>
          <a:schemeClr val="tx1"/>
        </a:solidFill>
        <a:latin typeface="Arial" charset="0"/>
        <a:ea typeface="+mn-ea"/>
        <a:cs typeface="+mn-cs"/>
      </a:defRPr>
    </a:lvl1pPr>
    <a:lvl2pPr marL="457148" algn="l" rtl="0" fontAlgn="base">
      <a:spcBef>
        <a:spcPct val="30000"/>
      </a:spcBef>
      <a:spcAft>
        <a:spcPct val="0"/>
      </a:spcAft>
      <a:defRPr sz="1193" kern="1200">
        <a:solidFill>
          <a:schemeClr val="tx1"/>
        </a:solidFill>
        <a:latin typeface="Arial" charset="0"/>
        <a:ea typeface="+mn-ea"/>
        <a:cs typeface="+mn-cs"/>
      </a:defRPr>
    </a:lvl2pPr>
    <a:lvl3pPr marL="914296" algn="l" rtl="0" fontAlgn="base">
      <a:spcBef>
        <a:spcPct val="30000"/>
      </a:spcBef>
      <a:spcAft>
        <a:spcPct val="0"/>
      </a:spcAft>
      <a:defRPr sz="1193" kern="1200">
        <a:solidFill>
          <a:schemeClr val="tx1"/>
        </a:solidFill>
        <a:latin typeface="Arial" charset="0"/>
        <a:ea typeface="+mn-ea"/>
        <a:cs typeface="+mn-cs"/>
      </a:defRPr>
    </a:lvl3pPr>
    <a:lvl4pPr marL="1371444" algn="l" rtl="0" fontAlgn="base">
      <a:spcBef>
        <a:spcPct val="30000"/>
      </a:spcBef>
      <a:spcAft>
        <a:spcPct val="0"/>
      </a:spcAft>
      <a:defRPr sz="1193" kern="1200">
        <a:solidFill>
          <a:schemeClr val="tx1"/>
        </a:solidFill>
        <a:latin typeface="Arial" charset="0"/>
        <a:ea typeface="+mn-ea"/>
        <a:cs typeface="+mn-cs"/>
      </a:defRPr>
    </a:lvl4pPr>
    <a:lvl5pPr marL="1828592" algn="l" rtl="0" fontAlgn="base">
      <a:spcBef>
        <a:spcPct val="30000"/>
      </a:spcBef>
      <a:spcAft>
        <a:spcPct val="0"/>
      </a:spcAft>
      <a:defRPr sz="1193" kern="1200">
        <a:solidFill>
          <a:schemeClr val="tx1"/>
        </a:solidFill>
        <a:latin typeface="Arial" charset="0"/>
        <a:ea typeface="+mn-ea"/>
        <a:cs typeface="+mn-cs"/>
      </a:defRPr>
    </a:lvl5pPr>
    <a:lvl6pPr marL="2285740" algn="l" defTabSz="914296" rtl="0" eaLnBrk="1" latinLnBrk="0" hangingPunct="1">
      <a:defRPr sz="1193" kern="1200">
        <a:solidFill>
          <a:schemeClr val="tx1"/>
        </a:solidFill>
        <a:latin typeface="+mn-lt"/>
        <a:ea typeface="+mn-ea"/>
        <a:cs typeface="+mn-cs"/>
      </a:defRPr>
    </a:lvl6pPr>
    <a:lvl7pPr marL="2742888" algn="l" defTabSz="914296" rtl="0" eaLnBrk="1" latinLnBrk="0" hangingPunct="1">
      <a:defRPr sz="1193" kern="1200">
        <a:solidFill>
          <a:schemeClr val="tx1"/>
        </a:solidFill>
        <a:latin typeface="+mn-lt"/>
        <a:ea typeface="+mn-ea"/>
        <a:cs typeface="+mn-cs"/>
      </a:defRPr>
    </a:lvl7pPr>
    <a:lvl8pPr marL="3200036" algn="l" defTabSz="914296" rtl="0" eaLnBrk="1" latinLnBrk="0" hangingPunct="1">
      <a:defRPr sz="1193" kern="1200">
        <a:solidFill>
          <a:schemeClr val="tx1"/>
        </a:solidFill>
        <a:latin typeface="+mn-lt"/>
        <a:ea typeface="+mn-ea"/>
        <a:cs typeface="+mn-cs"/>
      </a:defRPr>
    </a:lvl8pPr>
    <a:lvl9pPr marL="3657184" algn="l" defTabSz="914296" rtl="0" eaLnBrk="1" latinLnBrk="0" hangingPunct="1">
      <a:defRPr sz="119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believe that certain megatrends will change our markets in the future…</a:t>
            </a:r>
          </a:p>
          <a:p>
            <a:endParaRPr lang="en-US" baseline="0" dirty="0"/>
          </a:p>
          <a:p>
            <a:r>
              <a:rPr lang="en-US" baseline="0" dirty="0"/>
              <a:t>Trends like…</a:t>
            </a:r>
          </a:p>
          <a:p>
            <a:r>
              <a:rPr lang="en-US" baseline="0" dirty="0"/>
              <a:t>Lead to…</a:t>
            </a:r>
          </a:p>
          <a:p>
            <a:r>
              <a:rPr lang="en-US" baseline="0" dirty="0"/>
              <a:t>And for Elkem this means…</a:t>
            </a:r>
            <a:endParaRPr lang="en-US" dirty="0"/>
          </a:p>
        </p:txBody>
      </p:sp>
      <p:sp>
        <p:nvSpPr>
          <p:cNvPr id="4" name="Header Placeholder 3"/>
          <p:cNvSpPr>
            <a:spLocks noGrp="1"/>
          </p:cNvSpPr>
          <p:nvPr>
            <p:ph type="hdr" sz="quarter" idx="10"/>
          </p:nvPr>
        </p:nvSpPr>
        <p:spPr/>
        <p:txBody>
          <a:bodyPr/>
          <a:lstStyle/>
          <a:p>
            <a:r>
              <a:rPr lang="nb-NO"/>
              <a:t>Elkem</a:t>
            </a:r>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2C0122D-3547-4174-9D63-7D5B632E360B}" type="slidenum">
              <a:rPr lang="nb-NO" smtClean="0"/>
              <a:pPr/>
              <a:t>2</a:t>
            </a:fld>
            <a:endParaRPr lang="nb-NO"/>
          </a:p>
        </p:txBody>
      </p:sp>
    </p:spTree>
    <p:extLst>
      <p:ext uri="{BB962C8B-B14F-4D97-AF65-F5344CB8AC3E}">
        <p14:creationId xmlns:p14="http://schemas.microsoft.com/office/powerpoint/2010/main" val="966091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Hva vi gjør: </a:t>
            </a:r>
          </a:p>
          <a:p>
            <a:r>
              <a:rPr lang="nb-NO" dirty="0"/>
              <a:t>Vi tar kvarts, karbon, i form av trekull, treflis eller fossilt kull inn</a:t>
            </a:r>
            <a:r>
              <a:rPr lang="nb-NO" baseline="0" dirty="0"/>
              <a:t> i en smelteovn, setter på strømmen og får en kjemisk reaksjon mellom kvarts og karbon som gir ren silisium og CO2.</a:t>
            </a:r>
          </a:p>
          <a:p>
            <a:r>
              <a:rPr lang="nb-NO" baseline="0" dirty="0"/>
              <a:t>Silisium brukes  alt fra… til…PEK OG FORKLAR</a:t>
            </a:r>
          </a:p>
          <a:p>
            <a:endParaRPr lang="nb-NO" baseline="0" dirty="0"/>
          </a:p>
          <a:p>
            <a:r>
              <a:rPr lang="nb-NO" baseline="0" dirty="0"/>
              <a:t> </a:t>
            </a:r>
          </a:p>
          <a:p>
            <a:r>
              <a:rPr lang="nb-NO" baseline="0" dirty="0"/>
              <a:t>Men  produksjonen vår medfører også store CO2-utslipp. Vi slipper ut så mye som 800.000 tonn CO2 i Norge. Dette er mye lavere enn de </a:t>
            </a:r>
            <a:r>
              <a:rPr lang="nb-NO" baseline="0" dirty="0" err="1"/>
              <a:t>tilsvarene</a:t>
            </a:r>
            <a:r>
              <a:rPr lang="nb-NO" baseline="0" dirty="0"/>
              <a:t> </a:t>
            </a:r>
            <a:r>
              <a:rPr lang="nb-NO" baseline="0" dirty="0" err="1"/>
              <a:t>producsjon</a:t>
            </a:r>
            <a:r>
              <a:rPr lang="nb-NO" baseline="0" dirty="0"/>
              <a:t> i de fleste andre land. </a:t>
            </a:r>
          </a:p>
          <a:p>
            <a:endParaRPr lang="nb-NO" baseline="0" noProof="0" dirty="0"/>
          </a:p>
          <a:p>
            <a:r>
              <a:rPr lang="nb-NO" baseline="0" noProof="0" dirty="0"/>
              <a:t>De eneste som slipper ut mindre CO2 enn oss er Brasil og Laos, hvor de har erstattet fossilt karbon med </a:t>
            </a:r>
            <a:r>
              <a:rPr lang="nb-NO" baseline="0" noProof="0" dirty="0" err="1"/>
              <a:t>biokarbon</a:t>
            </a:r>
            <a:r>
              <a:rPr lang="nb-NO" baseline="0" noProof="0" dirty="0"/>
              <a:t> i </a:t>
            </a:r>
            <a:r>
              <a:rPr lang="nb-NO" baseline="0" noProof="0" dirty="0" err="1"/>
              <a:t>fom</a:t>
            </a:r>
            <a:r>
              <a:rPr lang="nb-NO" baseline="0" noProof="0" dirty="0"/>
              <a:t> av trekull i sine prosesser. </a:t>
            </a:r>
          </a:p>
          <a:p>
            <a:endParaRPr lang="nb-NO" baseline="0" noProof="0" dirty="0"/>
          </a:p>
          <a:p>
            <a:r>
              <a:rPr lang="nb-NO" baseline="0" noProof="0" dirty="0"/>
              <a:t>Dette vil vi også gjøre noe med!</a:t>
            </a:r>
          </a:p>
          <a:p>
            <a:endParaRPr lang="nb-NO" dirty="0"/>
          </a:p>
          <a:p>
            <a:endParaRPr lang="nb-NO" dirty="0"/>
          </a:p>
          <a:p>
            <a:endParaRPr lang="nb-NO" baseline="0" dirty="0"/>
          </a:p>
          <a:p>
            <a:endParaRPr lang="nb-NO" baseline="0" dirty="0"/>
          </a:p>
          <a:p>
            <a:endParaRPr lang="en-GB" dirty="0"/>
          </a:p>
        </p:txBody>
      </p:sp>
      <p:sp>
        <p:nvSpPr>
          <p:cNvPr id="4" name="Header Placeholder 3"/>
          <p:cNvSpPr>
            <a:spLocks noGrp="1"/>
          </p:cNvSpPr>
          <p:nvPr>
            <p:ph type="hdr" sz="quarter" idx="10"/>
          </p:nvPr>
        </p:nvSpPr>
        <p:spPr/>
        <p:txBody>
          <a:bodyPr/>
          <a:lstStyle/>
          <a:p>
            <a:r>
              <a:rPr lang="nb-NO"/>
              <a:t>Elkem</a:t>
            </a:r>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2C0122D-3547-4174-9D63-7D5B632E360B}" type="slidenum">
              <a:rPr lang="nb-NO" smtClean="0"/>
              <a:pPr/>
              <a:t>3</a:t>
            </a:fld>
            <a:endParaRPr lang="nb-NO"/>
          </a:p>
        </p:txBody>
      </p:sp>
    </p:spTree>
    <p:extLst>
      <p:ext uri="{BB962C8B-B14F-4D97-AF65-F5344CB8AC3E}">
        <p14:creationId xmlns:p14="http://schemas.microsoft.com/office/powerpoint/2010/main" val="2119725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a:t>Elkem har som mål å øke </a:t>
            </a:r>
            <a:r>
              <a:rPr lang="nb-NO" baseline="0" dirty="0" err="1"/>
              <a:t>biokarbon</a:t>
            </a:r>
            <a:r>
              <a:rPr lang="nb-NO" baseline="0" dirty="0"/>
              <a:t>-andelen i våre prosesser til 40% innen 2030. </a:t>
            </a:r>
          </a:p>
          <a:p>
            <a:endParaRPr lang="nb-NO" baseline="0" dirty="0"/>
          </a:p>
          <a:p>
            <a:r>
              <a:rPr lang="nb-NO" baseline="0" dirty="0"/>
              <a:t>Men vi vil ikke stoppe der! På lengre sikt </a:t>
            </a:r>
            <a:r>
              <a:rPr lang="nb-NO" dirty="0"/>
              <a:t>jobber vi også med å revolusjonere kjerneprosessen vår til å kunne bruke 100% trekull innen 2050. </a:t>
            </a:r>
          </a:p>
          <a:p>
            <a:endParaRPr lang="nb-NO" dirty="0"/>
          </a:p>
          <a:p>
            <a:pPr marL="0" marR="0" indent="0" algn="l" defTabSz="914400" rtl="0" eaLnBrk="1" fontAlgn="base" latinLnBrk="0" hangingPunct="1">
              <a:lnSpc>
                <a:spcPct val="100000"/>
              </a:lnSpc>
              <a:spcBef>
                <a:spcPct val="30000"/>
              </a:spcBef>
              <a:spcAft>
                <a:spcPct val="0"/>
              </a:spcAft>
              <a:buClrTx/>
              <a:buSzTx/>
              <a:buFontTx/>
              <a:buNone/>
              <a:tabLst/>
              <a:defRPr/>
            </a:pPr>
            <a:r>
              <a:rPr lang="nb-NO" dirty="0"/>
              <a:t>Forskingsprosjektet «karbonnøytral metallproduksjon» tar sikte på å utvikle et smelteverk</a:t>
            </a:r>
            <a:r>
              <a:rPr lang="nb-NO" baseline="0" dirty="0"/>
              <a:t> som er både karbonnøytralt og energinøytralt. </a:t>
            </a:r>
          </a:p>
          <a:p>
            <a:pPr marL="0" marR="0" indent="0" algn="l" defTabSz="914400" rtl="0" eaLnBrk="1" fontAlgn="base" latinLnBrk="0" hangingPunct="1">
              <a:lnSpc>
                <a:spcPct val="100000"/>
              </a:lnSpc>
              <a:spcBef>
                <a:spcPct val="30000"/>
              </a:spcBef>
              <a:spcAft>
                <a:spcPct val="0"/>
              </a:spcAft>
              <a:buClrTx/>
              <a:buSzTx/>
              <a:buFontTx/>
              <a:buNone/>
              <a:tabLst/>
              <a:defRPr/>
            </a:pPr>
            <a:endParaRPr lang="nb-NO"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b-NO" dirty="0"/>
              <a:t>PEK</a:t>
            </a:r>
            <a:r>
              <a:rPr lang="nb-NO" baseline="0" dirty="0"/>
              <a:t> PÅ SLIDEN OG SI</a:t>
            </a:r>
            <a:r>
              <a:rPr lang="nb-NO" dirty="0"/>
              <a:t>: </a:t>
            </a:r>
            <a:r>
              <a:rPr lang="nb-NO" baseline="0" dirty="0"/>
              <a:t>Dette skal skje ved at vi integrerer produksjon av trekull med smelteverksproduksjon og energigjenvinning. </a:t>
            </a:r>
          </a:p>
          <a:p>
            <a:r>
              <a:rPr lang="nb-NO" dirty="0"/>
              <a:t>Dette vil gi en ny verdikjede, fra skog til silisium,</a:t>
            </a:r>
            <a:r>
              <a:rPr lang="nb-NO" baseline="0" dirty="0"/>
              <a:t> og med biprodukter som biodrivstoff og elektrisitet. På sikt kan man også se for seg å koble til et CCS-anlegg. </a:t>
            </a:r>
            <a:endParaRPr lang="nb-NO" dirty="0"/>
          </a:p>
          <a:p>
            <a:pPr marL="0" indent="0">
              <a:buFont typeface="Arial" panose="020B0604020202020204" pitchFamily="34" charset="0"/>
              <a:buNone/>
            </a:pPr>
            <a:endParaRPr lang="nb-NO" baseline="0" dirty="0"/>
          </a:p>
          <a:p>
            <a:pPr marL="0" indent="0">
              <a:buFont typeface="Arial" panose="020B0604020202020204" pitchFamily="34" charset="0"/>
              <a:buNone/>
            </a:pPr>
            <a:r>
              <a:rPr lang="nb-NO" b="1" baseline="0" dirty="0"/>
              <a:t>Å lykkes med å utvikle karbonnøytral metallproduksjon vil kreve en langsiktig forskningsinnsats over mange år</a:t>
            </a:r>
            <a:r>
              <a:rPr lang="nb-NO" b="0" baseline="0" dirty="0"/>
              <a:t>, og vi er avhengige av samarbeid med myndighetene. </a:t>
            </a:r>
          </a:p>
          <a:p>
            <a:pPr marL="0" indent="0">
              <a:buFont typeface="Arial" panose="020B0604020202020204" pitchFamily="34" charset="0"/>
              <a:buNone/>
            </a:pPr>
            <a:endParaRPr lang="nb-NO" baseline="0" dirty="0"/>
          </a:p>
          <a:p>
            <a:r>
              <a:rPr lang="nb-NO" baseline="0" noProof="0" dirty="0"/>
              <a:t>Hvis vi lykkes, kommer vi til å trenge 2,5 millioner fastkubikk trevirke per år. </a:t>
            </a:r>
          </a:p>
          <a:p>
            <a:r>
              <a:rPr lang="nb-NO" baseline="0" noProof="0" dirty="0"/>
              <a:t>Tilveksten i Norge er på 15 millioner fastkubikk i per i dag er avvirkningen mye lavere.</a:t>
            </a:r>
          </a:p>
          <a:p>
            <a:endParaRPr lang="nb-NO" baseline="0" noProof="0" dirty="0"/>
          </a:p>
          <a:p>
            <a:endParaRPr lang="nb-NO" baseline="0" noProof="0" dirty="0"/>
          </a:p>
        </p:txBody>
      </p:sp>
      <p:sp>
        <p:nvSpPr>
          <p:cNvPr id="4" name="Header Placeholder 3"/>
          <p:cNvSpPr>
            <a:spLocks noGrp="1"/>
          </p:cNvSpPr>
          <p:nvPr>
            <p:ph type="hdr" sz="quarter" idx="10"/>
          </p:nvPr>
        </p:nvSpPr>
        <p:spPr/>
        <p:txBody>
          <a:bodyPr/>
          <a:lstStyle/>
          <a:p>
            <a:r>
              <a:rPr lang="nb-NO"/>
              <a:t>Elkem</a:t>
            </a:r>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2C0122D-3547-4174-9D63-7D5B632E360B}" type="slidenum">
              <a:rPr lang="nb-NO" smtClean="0"/>
              <a:pPr/>
              <a:t>4</a:t>
            </a:fld>
            <a:endParaRPr lang="nb-NO"/>
          </a:p>
        </p:txBody>
      </p:sp>
    </p:spTree>
    <p:extLst>
      <p:ext uri="{BB962C8B-B14F-4D97-AF65-F5344CB8AC3E}">
        <p14:creationId xmlns:p14="http://schemas.microsoft.com/office/powerpoint/2010/main" val="187704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nb-NO" sz="1200" kern="1200" dirty="0">
                <a:solidFill>
                  <a:schemeClr val="tx1"/>
                </a:solidFill>
                <a:effectLst/>
                <a:latin typeface="Arial" charset="0"/>
                <a:ea typeface="+mn-ea"/>
                <a:cs typeface="+mn-cs"/>
              </a:rPr>
              <a:t>Vi</a:t>
            </a:r>
            <a:r>
              <a:rPr lang="nb-NO" sz="1200" kern="1200" baseline="0" dirty="0">
                <a:solidFill>
                  <a:schemeClr val="tx1"/>
                </a:solidFill>
                <a:effectLst/>
                <a:latin typeface="Arial" charset="0"/>
                <a:ea typeface="+mn-ea"/>
                <a:cs typeface="+mn-cs"/>
              </a:rPr>
              <a:t> jobber med flere prosjekter for å se på muligheten for å utvikle norsk produksjon av trekull. Ett av prosjektene er Norwegian Wood (mulighetsstudie).</a:t>
            </a:r>
          </a:p>
          <a:p>
            <a:pPr lvl="0"/>
            <a:endParaRPr lang="nb-NO" sz="1200" kern="1200" baseline="0" dirty="0">
              <a:solidFill>
                <a:schemeClr val="tx1"/>
              </a:solidFill>
              <a:effectLst/>
              <a:latin typeface="Arial" charset="0"/>
              <a:ea typeface="+mn-ea"/>
              <a:cs typeface="+mn-cs"/>
            </a:endParaRPr>
          </a:p>
          <a:p>
            <a:pPr lvl="0"/>
            <a:r>
              <a:rPr lang="nb-NO" sz="1200" kern="1200" baseline="0" dirty="0">
                <a:solidFill>
                  <a:schemeClr val="tx1"/>
                </a:solidFill>
                <a:effectLst/>
                <a:latin typeface="Arial" charset="0"/>
                <a:ea typeface="+mn-ea"/>
                <a:cs typeface="+mn-cs"/>
              </a:rPr>
              <a:t>Her har vi gått sammen med Treklyngen, Avinor og Vardar om å se på muligheten for å bygge et pilotanlegg for trekullproduksjon på Follum. Målet med prosjektet er å få til en optimal bruk av trestokken ved å utnytte alle produktstrømmene; trekull til Elkem, potensielt væske/ bio olje til Avinor og energiproduksjon fra avgassene. På den måten maksimerer vi verdiskapingen fra trestokken og målet er lønnsomhet i prosjektet.  </a:t>
            </a:r>
          </a:p>
        </p:txBody>
      </p:sp>
      <p:sp>
        <p:nvSpPr>
          <p:cNvPr id="4" name="Header Placeholder 3"/>
          <p:cNvSpPr>
            <a:spLocks noGrp="1"/>
          </p:cNvSpPr>
          <p:nvPr>
            <p:ph type="hdr" sz="quarter" idx="10"/>
          </p:nvPr>
        </p:nvSpPr>
        <p:spPr/>
        <p:txBody>
          <a:bodyPr/>
          <a:lstStyle/>
          <a:p>
            <a:r>
              <a:rPr lang="nb-NO"/>
              <a:t>Elkem</a:t>
            </a:r>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2C0122D-3547-4174-9D63-7D5B632E360B}" type="slidenum">
              <a:rPr lang="nb-NO" smtClean="0"/>
              <a:pPr/>
              <a:t>5</a:t>
            </a:fld>
            <a:endParaRPr lang="nb-NO"/>
          </a:p>
        </p:txBody>
      </p:sp>
    </p:spTree>
    <p:extLst>
      <p:ext uri="{BB962C8B-B14F-4D97-AF65-F5344CB8AC3E}">
        <p14:creationId xmlns:p14="http://schemas.microsoft.com/office/powerpoint/2010/main" val="684758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Utfordringer</a:t>
            </a:r>
            <a:r>
              <a:rPr lang="nb-NO" baseline="0" dirty="0"/>
              <a:t> i </a:t>
            </a:r>
            <a:r>
              <a:rPr lang="nb-NO" baseline="0" dirty="0" err="1"/>
              <a:t>skogindustrien</a:t>
            </a:r>
            <a:r>
              <a:rPr lang="nb-NO" baseline="0" dirty="0"/>
              <a:t> i dag er manglende evne til å gi oss en langsiktig pris på tømmer. Elkem har et langsiktig perspektiv på investeringer og prisen må derfor være basert på en langsiktig avtale – litt som kraftavtalene vi i dag har. </a:t>
            </a:r>
          </a:p>
          <a:p>
            <a:r>
              <a:rPr lang="nb-NO" baseline="0" dirty="0"/>
              <a:t>Dette er en forutsetning for at vi kan drive med industriutvikling og investering i Norge</a:t>
            </a:r>
          </a:p>
          <a:p>
            <a:endParaRPr lang="nb-NO" dirty="0"/>
          </a:p>
          <a:p>
            <a:r>
              <a:rPr lang="en-GB" baseline="0" dirty="0"/>
              <a:t>Vi i </a:t>
            </a:r>
            <a:r>
              <a:rPr lang="en-GB" baseline="0" dirty="0" err="1"/>
              <a:t>industrien</a:t>
            </a:r>
            <a:r>
              <a:rPr lang="en-GB" baseline="0" dirty="0"/>
              <a:t> </a:t>
            </a:r>
            <a:r>
              <a:rPr lang="en-GB" baseline="0" dirty="0" err="1"/>
              <a:t>ønsker</a:t>
            </a:r>
            <a:r>
              <a:rPr lang="en-GB" baseline="0" dirty="0"/>
              <a:t> å </a:t>
            </a:r>
            <a:r>
              <a:rPr lang="en-GB" baseline="0" dirty="0" err="1"/>
              <a:t>være</a:t>
            </a:r>
            <a:r>
              <a:rPr lang="en-GB" baseline="0" dirty="0"/>
              <a:t> store stabile </a:t>
            </a:r>
            <a:r>
              <a:rPr lang="en-GB" baseline="0" dirty="0" err="1"/>
              <a:t>kunder</a:t>
            </a:r>
            <a:r>
              <a:rPr lang="en-GB" baseline="0" dirty="0"/>
              <a:t> </a:t>
            </a:r>
            <a:r>
              <a:rPr lang="en-GB" baseline="0" dirty="0" err="1"/>
              <a:t>av</a:t>
            </a:r>
            <a:r>
              <a:rPr lang="en-GB" baseline="0" dirty="0"/>
              <a:t> </a:t>
            </a:r>
            <a:r>
              <a:rPr lang="en-GB" baseline="0" dirty="0" err="1"/>
              <a:t>trevirke</a:t>
            </a:r>
            <a:r>
              <a:rPr lang="en-GB" baseline="0" dirty="0"/>
              <a:t>. Men </a:t>
            </a:r>
            <a:r>
              <a:rPr lang="en-GB" baseline="0" dirty="0" err="1"/>
              <a:t>jeg</a:t>
            </a:r>
            <a:r>
              <a:rPr lang="en-GB" baseline="0" dirty="0"/>
              <a:t> </a:t>
            </a:r>
            <a:r>
              <a:rPr lang="en-GB" baseline="0" dirty="0" err="1"/>
              <a:t>tror</a:t>
            </a:r>
            <a:r>
              <a:rPr lang="en-GB" baseline="0" dirty="0"/>
              <a:t> </a:t>
            </a:r>
            <a:r>
              <a:rPr lang="en-GB" baseline="0" dirty="0" err="1"/>
              <a:t>det</a:t>
            </a:r>
            <a:r>
              <a:rPr lang="en-GB" baseline="0" dirty="0"/>
              <a:t> </a:t>
            </a:r>
            <a:r>
              <a:rPr lang="en-GB" baseline="0" dirty="0" err="1"/>
              <a:t>er</a:t>
            </a:r>
            <a:r>
              <a:rPr lang="en-GB" baseline="0" dirty="0"/>
              <a:t> </a:t>
            </a:r>
            <a:r>
              <a:rPr lang="en-GB" baseline="0" dirty="0" err="1"/>
              <a:t>behov</a:t>
            </a:r>
            <a:r>
              <a:rPr lang="en-GB" baseline="0" dirty="0"/>
              <a:t> for </a:t>
            </a:r>
            <a:r>
              <a:rPr lang="en-GB" baseline="0" dirty="0" err="1"/>
              <a:t>en</a:t>
            </a:r>
            <a:r>
              <a:rPr lang="en-GB" baseline="0" dirty="0"/>
              <a:t> </a:t>
            </a:r>
            <a:r>
              <a:rPr lang="en-GB" baseline="0" dirty="0" err="1"/>
              <a:t>omstilling</a:t>
            </a:r>
            <a:r>
              <a:rPr lang="en-GB" baseline="0" dirty="0"/>
              <a:t> </a:t>
            </a:r>
            <a:r>
              <a:rPr lang="en-GB" baseline="0" dirty="0" err="1"/>
              <a:t>av</a:t>
            </a:r>
            <a:r>
              <a:rPr lang="en-GB" baseline="0" dirty="0"/>
              <a:t> </a:t>
            </a:r>
            <a:r>
              <a:rPr lang="en-GB" baseline="0" dirty="0" err="1"/>
              <a:t>skognøringen</a:t>
            </a:r>
            <a:r>
              <a:rPr lang="en-GB" baseline="0" dirty="0"/>
              <a:t> </a:t>
            </a:r>
            <a:r>
              <a:rPr lang="en-GB" baseline="0" dirty="0" err="1"/>
              <a:t>slik</a:t>
            </a:r>
            <a:r>
              <a:rPr lang="en-GB" baseline="0" dirty="0"/>
              <a:t> at </a:t>
            </a:r>
            <a:r>
              <a:rPr lang="en-GB" baseline="0" dirty="0" err="1"/>
              <a:t>flere</a:t>
            </a:r>
            <a:r>
              <a:rPr lang="en-GB" baseline="0" dirty="0"/>
              <a:t> </a:t>
            </a:r>
            <a:r>
              <a:rPr lang="en-GB" baseline="0" dirty="0" err="1"/>
              <a:t>skogeiere</a:t>
            </a:r>
            <a:r>
              <a:rPr lang="en-GB" baseline="0" dirty="0"/>
              <a:t> </a:t>
            </a:r>
            <a:r>
              <a:rPr lang="en-GB" baseline="0" dirty="0" err="1"/>
              <a:t>leverer</a:t>
            </a:r>
            <a:r>
              <a:rPr lang="en-GB" baseline="0" dirty="0"/>
              <a:t> </a:t>
            </a:r>
            <a:r>
              <a:rPr lang="en-GB" baseline="0" dirty="0" err="1"/>
              <a:t>staile</a:t>
            </a:r>
            <a:r>
              <a:rPr lang="en-GB" baseline="0" dirty="0"/>
              <a:t> </a:t>
            </a:r>
            <a:r>
              <a:rPr lang="en-GB" baseline="0" dirty="0" err="1"/>
              <a:t>leveranser</a:t>
            </a:r>
            <a:r>
              <a:rPr lang="en-GB" baseline="0" dirty="0"/>
              <a:t> </a:t>
            </a:r>
            <a:r>
              <a:rPr lang="en-GB" baseline="0" dirty="0" err="1"/>
              <a:t>av</a:t>
            </a:r>
            <a:r>
              <a:rPr lang="en-GB" baseline="0" dirty="0"/>
              <a:t> </a:t>
            </a:r>
            <a:r>
              <a:rPr lang="en-GB" baseline="0" dirty="0" err="1"/>
              <a:t>konkurransedyktig</a:t>
            </a:r>
            <a:r>
              <a:rPr lang="en-GB" baseline="0" dirty="0"/>
              <a:t> </a:t>
            </a:r>
            <a:r>
              <a:rPr lang="en-GB" baseline="0" dirty="0" err="1"/>
              <a:t>trevirke</a:t>
            </a:r>
            <a:r>
              <a:rPr lang="en-GB" baseline="0" dirty="0"/>
              <a:t> i </a:t>
            </a:r>
            <a:r>
              <a:rPr lang="en-GB" baseline="0" dirty="0" err="1"/>
              <a:t>det</a:t>
            </a:r>
            <a:r>
              <a:rPr lang="en-GB" baseline="0" dirty="0"/>
              <a:t> </a:t>
            </a:r>
            <a:r>
              <a:rPr lang="en-GB" baseline="0" dirty="0" err="1"/>
              <a:t>norske</a:t>
            </a:r>
            <a:r>
              <a:rPr lang="en-GB" baseline="0" dirty="0"/>
              <a:t> </a:t>
            </a:r>
            <a:r>
              <a:rPr lang="en-GB" baseline="0" dirty="0" err="1"/>
              <a:t>markedet</a:t>
            </a:r>
            <a:r>
              <a:rPr lang="en-GB" baseline="0" dirty="0"/>
              <a:t>. Vi </a:t>
            </a:r>
            <a:r>
              <a:rPr lang="en-GB" baseline="0" dirty="0" err="1"/>
              <a:t>trenger</a:t>
            </a:r>
            <a:r>
              <a:rPr lang="en-GB" baseline="0" dirty="0"/>
              <a:t> </a:t>
            </a:r>
            <a:r>
              <a:rPr lang="en-GB" baseline="0" dirty="0" err="1"/>
              <a:t>langsiktige</a:t>
            </a:r>
            <a:r>
              <a:rPr lang="en-GB" baseline="0" dirty="0"/>
              <a:t> </a:t>
            </a:r>
            <a:r>
              <a:rPr lang="en-GB" baseline="0" dirty="0" err="1"/>
              <a:t>kontrakter</a:t>
            </a:r>
            <a:r>
              <a:rPr lang="en-GB" baseline="0" dirty="0"/>
              <a:t> over </a:t>
            </a:r>
            <a:r>
              <a:rPr lang="en-GB" baseline="0" dirty="0" err="1"/>
              <a:t>flere</a:t>
            </a:r>
            <a:r>
              <a:rPr lang="en-GB" baseline="0" dirty="0"/>
              <a:t> </a:t>
            </a:r>
            <a:r>
              <a:rPr lang="en-GB" baseline="0" dirty="0" err="1"/>
              <a:t>år</a:t>
            </a:r>
            <a:r>
              <a:rPr lang="en-GB" baseline="0" dirty="0"/>
              <a:t> med </a:t>
            </a:r>
            <a:r>
              <a:rPr lang="en-GB" baseline="0" dirty="0" err="1"/>
              <a:t>forutsigbare</a:t>
            </a:r>
            <a:r>
              <a:rPr lang="en-GB" baseline="0" dirty="0"/>
              <a:t> </a:t>
            </a:r>
            <a:r>
              <a:rPr lang="en-GB" baseline="0" dirty="0" err="1"/>
              <a:t>priser</a:t>
            </a:r>
            <a:r>
              <a:rPr lang="en-GB" baseline="0" dirty="0"/>
              <a:t> – </a:t>
            </a:r>
            <a:r>
              <a:rPr lang="en-GB" baseline="0" dirty="0" err="1"/>
              <a:t>dette</a:t>
            </a:r>
            <a:r>
              <a:rPr lang="en-GB" baseline="0" dirty="0"/>
              <a:t> </a:t>
            </a:r>
            <a:r>
              <a:rPr lang="en-GB" baseline="0" dirty="0" err="1"/>
              <a:t>er</a:t>
            </a:r>
            <a:r>
              <a:rPr lang="en-GB" baseline="0" dirty="0"/>
              <a:t> </a:t>
            </a:r>
            <a:r>
              <a:rPr lang="en-GB" baseline="0" dirty="0" err="1"/>
              <a:t>noe</a:t>
            </a:r>
            <a:r>
              <a:rPr lang="en-GB" baseline="0" dirty="0"/>
              <a:t> </a:t>
            </a:r>
            <a:r>
              <a:rPr lang="en-GB" baseline="0" dirty="0" err="1"/>
              <a:t>skognæringen</a:t>
            </a:r>
            <a:r>
              <a:rPr lang="en-GB" baseline="0" dirty="0"/>
              <a:t> </a:t>
            </a:r>
            <a:r>
              <a:rPr lang="en-GB" baseline="0" dirty="0" err="1"/>
              <a:t>må</a:t>
            </a:r>
            <a:r>
              <a:rPr lang="en-GB" baseline="0" dirty="0"/>
              <a:t> </a:t>
            </a:r>
            <a:r>
              <a:rPr lang="en-GB" baseline="0" dirty="0" err="1"/>
              <a:t>forholde</a:t>
            </a:r>
            <a:r>
              <a:rPr lang="en-GB" baseline="0" dirty="0"/>
              <a:t> </a:t>
            </a:r>
            <a:r>
              <a:rPr lang="en-GB" baseline="0" dirty="0" err="1"/>
              <a:t>seg</a:t>
            </a:r>
            <a:r>
              <a:rPr lang="en-GB" baseline="0" dirty="0"/>
              <a:t> </a:t>
            </a:r>
            <a:r>
              <a:rPr lang="en-GB" baseline="0" dirty="0" err="1"/>
              <a:t>tild</a:t>
            </a:r>
            <a:r>
              <a:rPr lang="en-GB" baseline="0" dirty="0"/>
              <a:t> </a:t>
            </a:r>
            <a:r>
              <a:rPr lang="en-GB" baseline="0" dirty="0" err="1"/>
              <a:t>ersom</a:t>
            </a:r>
            <a:r>
              <a:rPr lang="en-GB" baseline="0" dirty="0"/>
              <a:t> de </a:t>
            </a:r>
            <a:r>
              <a:rPr lang="en-GB" baseline="0" dirty="0" err="1"/>
              <a:t>skal</a:t>
            </a:r>
            <a:r>
              <a:rPr lang="en-GB" baseline="0" dirty="0"/>
              <a:t> </a:t>
            </a:r>
            <a:r>
              <a:rPr lang="en-GB" baseline="0" dirty="0" err="1"/>
              <a:t>være</a:t>
            </a:r>
            <a:r>
              <a:rPr lang="en-GB" baseline="0" dirty="0"/>
              <a:t> med </a:t>
            </a:r>
            <a:r>
              <a:rPr lang="en-GB" baseline="0" dirty="0" err="1"/>
              <a:t>på</a:t>
            </a:r>
            <a:r>
              <a:rPr lang="en-GB" baseline="0" dirty="0"/>
              <a:t> </a:t>
            </a:r>
            <a:r>
              <a:rPr lang="en-GB" baseline="0" dirty="0" err="1"/>
              <a:t>denne</a:t>
            </a:r>
            <a:r>
              <a:rPr lang="en-GB" baseline="0" dirty="0"/>
              <a:t> </a:t>
            </a:r>
            <a:r>
              <a:rPr lang="en-GB" baseline="0" dirty="0" err="1"/>
              <a:t>veksten</a:t>
            </a:r>
            <a:r>
              <a:rPr lang="en-GB" baseline="0" dirty="0"/>
              <a:t>. </a:t>
            </a:r>
            <a:r>
              <a:rPr lang="en-GB" baseline="0" dirty="0" err="1"/>
              <a:t>Hvis</a:t>
            </a:r>
            <a:r>
              <a:rPr lang="en-GB" baseline="0" dirty="0"/>
              <a:t> </a:t>
            </a:r>
            <a:r>
              <a:rPr lang="en-GB" baseline="0" dirty="0" err="1"/>
              <a:t>ikke</a:t>
            </a:r>
            <a:r>
              <a:rPr lang="en-GB" baseline="0" dirty="0"/>
              <a:t> </a:t>
            </a:r>
            <a:r>
              <a:rPr lang="en-GB" baseline="0" dirty="0" err="1"/>
              <a:t>er</a:t>
            </a:r>
            <a:r>
              <a:rPr lang="en-GB" baseline="0" dirty="0"/>
              <a:t> import </a:t>
            </a:r>
            <a:r>
              <a:rPr lang="en-GB" baseline="0" dirty="0" err="1"/>
              <a:t>fra</a:t>
            </a:r>
            <a:r>
              <a:rPr lang="en-GB" baseline="0" dirty="0"/>
              <a:t> </a:t>
            </a:r>
            <a:r>
              <a:rPr lang="en-GB" baseline="0" dirty="0" err="1"/>
              <a:t>nadre</a:t>
            </a:r>
            <a:r>
              <a:rPr lang="en-GB" baseline="0" dirty="0"/>
              <a:t> land </a:t>
            </a:r>
            <a:r>
              <a:rPr lang="en-GB" baseline="0" dirty="0" err="1"/>
              <a:t>alternativet</a:t>
            </a:r>
            <a:r>
              <a:rPr lang="en-GB" baseline="0" dirty="0"/>
              <a:t>. </a:t>
            </a:r>
          </a:p>
          <a:p>
            <a:r>
              <a:rPr lang="en-GB" baseline="0" dirty="0"/>
              <a:t>I </a:t>
            </a:r>
            <a:r>
              <a:rPr lang="en-GB" baseline="0" dirty="0" err="1"/>
              <a:t>tillegg</a:t>
            </a:r>
            <a:r>
              <a:rPr lang="en-GB" baseline="0" dirty="0"/>
              <a:t> </a:t>
            </a:r>
            <a:r>
              <a:rPr lang="en-GB" baseline="0" dirty="0" err="1"/>
              <a:t>tror</a:t>
            </a:r>
            <a:r>
              <a:rPr lang="en-GB" baseline="0" dirty="0"/>
              <a:t> </a:t>
            </a:r>
            <a:r>
              <a:rPr lang="en-GB" baseline="0" dirty="0" err="1"/>
              <a:t>jeg</a:t>
            </a:r>
            <a:r>
              <a:rPr lang="en-GB" baseline="0" dirty="0"/>
              <a:t> </a:t>
            </a:r>
            <a:r>
              <a:rPr lang="en-GB" baseline="0" dirty="0" err="1"/>
              <a:t>skognæringen</a:t>
            </a:r>
            <a:r>
              <a:rPr lang="en-GB" baseline="0" dirty="0"/>
              <a:t> </a:t>
            </a:r>
            <a:r>
              <a:rPr lang="en-GB" baseline="0" dirty="0" err="1"/>
              <a:t>må</a:t>
            </a:r>
            <a:r>
              <a:rPr lang="en-GB" baseline="0" dirty="0"/>
              <a:t> </a:t>
            </a:r>
            <a:r>
              <a:rPr lang="en-GB" baseline="0" dirty="0" err="1"/>
              <a:t>tørre</a:t>
            </a:r>
            <a:r>
              <a:rPr lang="en-GB" baseline="0" dirty="0"/>
              <a:t> å ta </a:t>
            </a:r>
            <a:r>
              <a:rPr lang="en-GB" baseline="0" dirty="0" err="1"/>
              <a:t>nye</a:t>
            </a:r>
            <a:r>
              <a:rPr lang="en-GB" baseline="0" dirty="0"/>
              <a:t> roller I </a:t>
            </a:r>
            <a:r>
              <a:rPr lang="en-GB" baseline="0" dirty="0" err="1"/>
              <a:t>verdikjeden</a:t>
            </a:r>
            <a:r>
              <a:rPr lang="en-GB" baseline="0" dirty="0"/>
              <a:t> </a:t>
            </a:r>
            <a:r>
              <a:rPr lang="en-GB" baseline="0" dirty="0" err="1"/>
              <a:t>og</a:t>
            </a:r>
            <a:r>
              <a:rPr lang="en-GB" baseline="0" dirty="0"/>
              <a:t> </a:t>
            </a:r>
            <a:r>
              <a:rPr lang="en-GB" baseline="0" dirty="0" err="1"/>
              <a:t>tenke</a:t>
            </a:r>
            <a:r>
              <a:rPr lang="en-GB" baseline="0" dirty="0"/>
              <a:t> </a:t>
            </a:r>
            <a:r>
              <a:rPr lang="en-GB" baseline="0" dirty="0" err="1"/>
              <a:t>på</a:t>
            </a:r>
            <a:r>
              <a:rPr lang="en-GB" baseline="0" dirty="0"/>
              <a:t> </a:t>
            </a:r>
            <a:r>
              <a:rPr lang="en-GB" baseline="0" dirty="0" err="1"/>
              <a:t>nye</a:t>
            </a:r>
            <a:r>
              <a:rPr lang="en-GB" baseline="0" dirty="0"/>
              <a:t> </a:t>
            </a:r>
            <a:r>
              <a:rPr lang="en-GB" baseline="0" dirty="0" err="1"/>
              <a:t>forretningsmodeller</a:t>
            </a:r>
            <a:r>
              <a:rPr lang="en-GB" baseline="0" dirty="0"/>
              <a:t> for å </a:t>
            </a:r>
            <a:r>
              <a:rPr lang="en-GB" baseline="0" dirty="0" err="1"/>
              <a:t>få</a:t>
            </a:r>
            <a:r>
              <a:rPr lang="en-GB" baseline="0" dirty="0"/>
              <a:t> </a:t>
            </a:r>
            <a:r>
              <a:rPr lang="en-GB" baseline="0" dirty="0" err="1"/>
              <a:t>avsetning</a:t>
            </a:r>
            <a:r>
              <a:rPr lang="en-GB" baseline="0" dirty="0"/>
              <a:t> for </a:t>
            </a:r>
            <a:r>
              <a:rPr lang="en-GB" baseline="0" dirty="0" err="1"/>
              <a:t>skogen</a:t>
            </a:r>
            <a:r>
              <a:rPr lang="en-GB" baseline="0" dirty="0"/>
              <a:t> </a:t>
            </a:r>
            <a:r>
              <a:rPr lang="en-GB" baseline="0" dirty="0" err="1"/>
              <a:t>og</a:t>
            </a:r>
            <a:r>
              <a:rPr lang="en-GB" baseline="0" dirty="0"/>
              <a:t> </a:t>
            </a:r>
            <a:r>
              <a:rPr lang="en-GB" baseline="0" dirty="0" err="1"/>
              <a:t>utvikle</a:t>
            </a:r>
            <a:r>
              <a:rPr lang="en-GB" baseline="0" dirty="0"/>
              <a:t> </a:t>
            </a:r>
            <a:r>
              <a:rPr lang="en-GB" baseline="0" dirty="0" err="1"/>
              <a:t>nye</a:t>
            </a:r>
            <a:r>
              <a:rPr lang="en-GB" baseline="0" dirty="0"/>
              <a:t> </a:t>
            </a:r>
            <a:r>
              <a:rPr lang="en-GB" baseline="0" dirty="0" err="1"/>
              <a:t>næringer</a:t>
            </a:r>
            <a:r>
              <a:rPr lang="en-GB" baseline="0" dirty="0"/>
              <a:t> I </a:t>
            </a:r>
            <a:r>
              <a:rPr lang="en-GB" baseline="0" dirty="0" err="1"/>
              <a:t>lokalsamfunnene</a:t>
            </a:r>
            <a:r>
              <a:rPr lang="en-GB" baseline="0" dirty="0"/>
              <a:t>. </a:t>
            </a:r>
          </a:p>
          <a:p>
            <a:endParaRPr lang="nb-NO" dirty="0"/>
          </a:p>
          <a:p>
            <a:r>
              <a:rPr lang="nb-NO" dirty="0"/>
              <a:t>Vi trenger:</a:t>
            </a:r>
          </a:p>
          <a:p>
            <a:pPr marL="0" marR="0" lvl="0" indent="0" algn="l" defTabSz="914400" rtl="0" eaLnBrk="1" fontAlgn="base" latinLnBrk="0" hangingPunct="1">
              <a:lnSpc>
                <a:spcPct val="100000"/>
              </a:lnSpc>
              <a:spcBef>
                <a:spcPct val="30000"/>
              </a:spcBef>
              <a:spcAft>
                <a:spcPct val="0"/>
              </a:spcAft>
              <a:buClrTx/>
              <a:buSzTx/>
              <a:buFontTx/>
              <a:buNone/>
              <a:tabLst/>
              <a:defRPr/>
            </a:pPr>
            <a:r>
              <a:rPr lang="nb-NO" sz="1193" kern="1200" dirty="0">
                <a:solidFill>
                  <a:schemeClr val="tx1"/>
                </a:solidFill>
                <a:effectLst/>
                <a:latin typeface="Arial" charset="0"/>
                <a:ea typeface="+mn-ea"/>
                <a:cs typeface="+mn-cs"/>
              </a:rPr>
              <a:t>For at teknologiutviklingen for trekull til prosessindustrien skal fortsette i Norge trenger vi en helhetlig strategi med enhetlig forvaltning av </a:t>
            </a:r>
            <a:r>
              <a:rPr lang="nb-NO" sz="1193" kern="1200" dirty="0" err="1">
                <a:solidFill>
                  <a:schemeClr val="tx1"/>
                </a:solidFill>
                <a:effectLst/>
                <a:latin typeface="Arial" charset="0"/>
                <a:ea typeface="+mn-ea"/>
                <a:cs typeface="+mn-cs"/>
              </a:rPr>
              <a:t>bioøkonomien</a:t>
            </a:r>
            <a:r>
              <a:rPr lang="nb-NO" sz="1193" kern="1200" dirty="0">
                <a:solidFill>
                  <a:schemeClr val="tx1"/>
                </a:solidFill>
                <a:effectLst/>
                <a:latin typeface="Arial" charset="0"/>
                <a:ea typeface="+mn-ea"/>
                <a:cs typeface="+mn-cs"/>
              </a:rPr>
              <a:t> og virkemidler som tilrettelegger for samarbeidsprosjekter og gir tilstrekkelig risikoavlastning for pilotering av ny teknologi og nye forretningsmodeller. </a:t>
            </a:r>
          </a:p>
          <a:p>
            <a:endParaRPr lang="nb-NO"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b-NO" sz="1193" kern="1200" dirty="0">
                <a:solidFill>
                  <a:schemeClr val="tx1"/>
                </a:solidFill>
                <a:effectLst/>
                <a:latin typeface="Arial" charset="0"/>
                <a:ea typeface="+mn-ea"/>
                <a:cs typeface="+mn-cs"/>
              </a:rPr>
              <a:t>En klar politisk vilje og en enhetlig forvaltning av hele </a:t>
            </a:r>
            <a:r>
              <a:rPr lang="nb-NO" sz="1193" kern="1200" dirty="0" err="1">
                <a:solidFill>
                  <a:schemeClr val="tx1"/>
                </a:solidFill>
                <a:effectLst/>
                <a:latin typeface="Arial" charset="0"/>
                <a:ea typeface="+mn-ea"/>
                <a:cs typeface="+mn-cs"/>
              </a:rPr>
              <a:t>bioøkonomien</a:t>
            </a:r>
            <a:r>
              <a:rPr lang="nb-NO" sz="1193" kern="1200" dirty="0">
                <a:solidFill>
                  <a:schemeClr val="tx1"/>
                </a:solidFill>
                <a:effectLst/>
                <a:latin typeface="Arial" charset="0"/>
                <a:ea typeface="+mn-ea"/>
                <a:cs typeface="+mn-cs"/>
              </a:rPr>
              <a:t> som ser verdikjeden fra skog, biodrivstoff, bioenergi til metallindustri under ett.</a:t>
            </a:r>
          </a:p>
          <a:p>
            <a:endParaRPr lang="nb-NO" dirty="0"/>
          </a:p>
          <a:p>
            <a:endParaRPr lang="en-GB" dirty="0"/>
          </a:p>
        </p:txBody>
      </p:sp>
      <p:sp>
        <p:nvSpPr>
          <p:cNvPr id="4" name="Header Placeholder 3"/>
          <p:cNvSpPr>
            <a:spLocks noGrp="1"/>
          </p:cNvSpPr>
          <p:nvPr>
            <p:ph type="hdr" sz="quarter" idx="10"/>
          </p:nvPr>
        </p:nvSpPr>
        <p:spPr/>
        <p:txBody>
          <a:bodyPr/>
          <a:lstStyle/>
          <a:p>
            <a:r>
              <a:rPr lang="nb-NO"/>
              <a:t>Elkem</a:t>
            </a:r>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2C0122D-3547-4174-9D63-7D5B632E360B}" type="slidenum">
              <a:rPr lang="nb-NO" smtClean="0"/>
              <a:pPr/>
              <a:t>9</a:t>
            </a:fld>
            <a:endParaRPr lang="nb-NO"/>
          </a:p>
        </p:txBody>
      </p:sp>
    </p:spTree>
    <p:extLst>
      <p:ext uri="{BB962C8B-B14F-4D97-AF65-F5344CB8AC3E}">
        <p14:creationId xmlns:p14="http://schemas.microsoft.com/office/powerpoint/2010/main" val="2335776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I mai overleverte</a:t>
            </a:r>
            <a:r>
              <a:rPr lang="nb-NO" baseline="0" noProof="0" dirty="0"/>
              <a:t> en samlet prosessindustri et veikart for industrien til Utvalget for grønn konkurransekraft. </a:t>
            </a:r>
          </a:p>
          <a:p>
            <a:r>
              <a:rPr lang="nb-NO" baseline="0" noProof="0" dirty="0"/>
              <a:t>Her skisserte vi et veikart mot null utslipp i 2050.</a:t>
            </a:r>
          </a:p>
          <a:p>
            <a:endParaRPr lang="nb-NO" baseline="0"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b-NO" noProof="0" dirty="0"/>
              <a:t>Vår visjon er at norsk prosessindustri skal øke verdiskapingen betydelig gjennom økt produksjon og utvikling av nye prosesser og produkter. Samtidig skal klimagassutslippene reduseres til null. Det er mulig dersom vi lykkes med en storstilt utvikling og implementering av ny teknologi.</a:t>
            </a:r>
          </a:p>
          <a:p>
            <a:endParaRPr lang="nb-NO" baseline="0" noProof="0" dirty="0"/>
          </a:p>
          <a:p>
            <a:endParaRPr lang="nb-NO" noProof="0" dirty="0"/>
          </a:p>
          <a:p>
            <a:endParaRPr lang="nb-NO" dirty="0"/>
          </a:p>
        </p:txBody>
      </p:sp>
      <p:sp>
        <p:nvSpPr>
          <p:cNvPr id="4" name="Plassholder for topptekst 3"/>
          <p:cNvSpPr>
            <a:spLocks noGrp="1"/>
          </p:cNvSpPr>
          <p:nvPr>
            <p:ph type="hdr" sz="quarter" idx="10"/>
          </p:nvPr>
        </p:nvSpPr>
        <p:spPr/>
        <p:txBody>
          <a:bodyPr/>
          <a:lstStyle/>
          <a:p>
            <a:r>
              <a:rPr lang="nb-NO"/>
              <a:t>Elkem</a:t>
            </a:r>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02C0122D-3547-4174-9D63-7D5B632E360B}" type="slidenum">
              <a:rPr lang="nb-NO" smtClean="0"/>
              <a:pPr/>
              <a:t>16</a:t>
            </a:fld>
            <a:endParaRPr lang="nb-NO"/>
          </a:p>
        </p:txBody>
      </p:sp>
    </p:spTree>
    <p:extLst>
      <p:ext uri="{BB962C8B-B14F-4D97-AF65-F5344CB8AC3E}">
        <p14:creationId xmlns:p14="http://schemas.microsoft.com/office/powerpoint/2010/main" val="4156855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Hvis</a:t>
            </a:r>
            <a:r>
              <a:rPr lang="nb-NO" baseline="0" noProof="0" dirty="0"/>
              <a:t> vi lykkes med teknologiutvikling og omstilling ser vi for oss dette bildet. Industrien i Norge blir karbonnøytrale et sted i 2048. </a:t>
            </a:r>
            <a:r>
              <a:rPr lang="nb-NO" b="1" baseline="0" noProof="0" dirty="0"/>
              <a:t>Biomasse som råstoff </a:t>
            </a:r>
            <a:r>
              <a:rPr lang="nb-NO" baseline="0" noProof="0" dirty="0"/>
              <a:t>skal ta mye av utslippskuttene.</a:t>
            </a:r>
          </a:p>
          <a:p>
            <a:endParaRPr lang="nb-NO" baseline="0" noProof="0" dirty="0"/>
          </a:p>
          <a:p>
            <a:r>
              <a:rPr lang="nb-NO" baseline="0" noProof="0" dirty="0"/>
              <a:t>For å nå denne visjonen om vekst og nullutslipp kommer industrien til å trenge mye elektrisitet og mye biomasse. </a:t>
            </a:r>
            <a:endParaRPr lang="nb-NO" noProof="0" dirty="0"/>
          </a:p>
          <a:p>
            <a:endParaRPr lang="nb-NO" dirty="0"/>
          </a:p>
        </p:txBody>
      </p:sp>
      <p:sp>
        <p:nvSpPr>
          <p:cNvPr id="4" name="Plassholder for topptekst 3"/>
          <p:cNvSpPr>
            <a:spLocks noGrp="1"/>
          </p:cNvSpPr>
          <p:nvPr>
            <p:ph type="hdr" sz="quarter" idx="10"/>
          </p:nvPr>
        </p:nvSpPr>
        <p:spPr/>
        <p:txBody>
          <a:bodyPr/>
          <a:lstStyle/>
          <a:p>
            <a:r>
              <a:rPr lang="nb-NO"/>
              <a:t>Elkem</a:t>
            </a:r>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02C0122D-3547-4174-9D63-7D5B632E360B}" type="slidenum">
              <a:rPr lang="nb-NO" smtClean="0"/>
              <a:pPr/>
              <a:t>17</a:t>
            </a:fld>
            <a:endParaRPr lang="nb-NO"/>
          </a:p>
        </p:txBody>
      </p:sp>
    </p:spTree>
    <p:extLst>
      <p:ext uri="{BB962C8B-B14F-4D97-AF65-F5344CB8AC3E}">
        <p14:creationId xmlns:p14="http://schemas.microsoft.com/office/powerpoint/2010/main" val="1674610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Materials">
    <p:spTree>
      <p:nvGrpSpPr>
        <p:cNvPr id="1" name=""/>
        <p:cNvGrpSpPr/>
        <p:nvPr/>
      </p:nvGrpSpPr>
      <p:grpSpPr>
        <a:xfrm>
          <a:off x="0" y="0"/>
          <a:ext cx="0" cy="0"/>
          <a:chOff x="0" y="0"/>
          <a:chExt cx="0" cy="0"/>
        </a:xfrm>
      </p:grpSpPr>
      <p:sp>
        <p:nvSpPr>
          <p:cNvPr id="7" name="Rektangel 6"/>
          <p:cNvSpPr/>
          <p:nvPr userDrawn="1"/>
        </p:nvSpPr>
        <p:spPr bwMode="auto">
          <a:xfrm>
            <a:off x="0" y="0"/>
            <a:ext cx="9144000" cy="4098299"/>
          </a:xfrm>
          <a:prstGeom prst="rect">
            <a:avLst/>
          </a:prstGeom>
          <a:gradFill flip="none" rotWithShape="1">
            <a:gsLst>
              <a:gs pos="11000">
                <a:schemeClr val="tx2">
                  <a:lumMod val="50000"/>
                </a:schemeClr>
              </a:gs>
              <a:gs pos="55000">
                <a:srgbClr val="1779A1"/>
              </a:gs>
              <a:gs pos="100000">
                <a:schemeClr val="accent3">
                  <a:lumMod val="75000"/>
                </a:schemeClr>
              </a:gs>
            </a:gsLst>
            <a:lin ang="18900000" scaled="1"/>
            <a:tileRect/>
          </a:gra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400" b="0" i="0" u="none" strike="noStrike" cap="none" normalizeH="0" baseline="0" dirty="0" err="1">
              <a:ln>
                <a:noFill/>
              </a:ln>
              <a:solidFill>
                <a:schemeClr val="bg1"/>
              </a:solidFill>
              <a:effectLst/>
              <a:latin typeface="+mn-lt"/>
            </a:endParaRPr>
          </a:p>
        </p:txBody>
      </p:sp>
      <p:pic>
        <p:nvPicPr>
          <p:cNvPr id="6"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3922" t="-658" r="2706" b="79750"/>
          <a:stretch/>
        </p:blipFill>
        <p:spPr>
          <a:xfrm>
            <a:off x="0" y="3075806"/>
            <a:ext cx="9144000" cy="1152128"/>
          </a:xfrm>
          <a:prstGeom prst="rect">
            <a:avLst/>
          </a:prstGeom>
        </p:spPr>
      </p:pic>
      <p:sp>
        <p:nvSpPr>
          <p:cNvPr id="4099" name="Rectangle 3"/>
          <p:cNvSpPr>
            <a:spLocks noGrp="1" noChangeArrowheads="1"/>
          </p:cNvSpPr>
          <p:nvPr>
            <p:ph type="ctrTitle" hasCustomPrompt="1"/>
          </p:nvPr>
        </p:nvSpPr>
        <p:spPr>
          <a:xfrm>
            <a:off x="606431" y="1347614"/>
            <a:ext cx="7780339" cy="991791"/>
          </a:xfrm>
          <a:prstGeom prst="rect">
            <a:avLst/>
          </a:prstGeom>
        </p:spPr>
        <p:txBody>
          <a:bodyPr rIns="0">
            <a:normAutofit/>
          </a:bodyPr>
          <a:lstStyle>
            <a:lvl1pPr algn="ctr">
              <a:defRPr lang="nb-NO" sz="3200" b="0" i="0" cap="all" spc="44" baseline="0" dirty="0">
                <a:solidFill>
                  <a:schemeClr val="bg1"/>
                </a:solidFill>
                <a:latin typeface="Calibri Light" charset="0"/>
                <a:ea typeface="Calibri Light" charset="0"/>
                <a:cs typeface="Calibri Light" charset="0"/>
              </a:defRPr>
            </a:lvl1pPr>
          </a:lstStyle>
          <a:p>
            <a:r>
              <a:rPr lang="en-GB" noProof="0" dirty="0"/>
              <a:t>CLICK TO EDIT TITLE</a:t>
            </a:r>
          </a:p>
        </p:txBody>
      </p:sp>
      <p:sp>
        <p:nvSpPr>
          <p:cNvPr id="4100" name="Rectangle 4"/>
          <p:cNvSpPr>
            <a:spLocks noGrp="1" noChangeArrowheads="1"/>
          </p:cNvSpPr>
          <p:nvPr>
            <p:ph type="subTitle" idx="1" hasCustomPrompt="1"/>
          </p:nvPr>
        </p:nvSpPr>
        <p:spPr>
          <a:xfrm>
            <a:off x="2559063" y="2414415"/>
            <a:ext cx="3906839" cy="576756"/>
          </a:xfrm>
          <a:prstGeom prst="rect">
            <a:avLst/>
          </a:prstGeom>
        </p:spPr>
        <p:txBody>
          <a:bodyPr lIns="107287" tIns="53643" rIns="107287" bIns="53643">
            <a:normAutofit/>
          </a:bodyPr>
          <a:lstStyle>
            <a:lvl1pPr marL="0" indent="0" algn="ctr">
              <a:lnSpc>
                <a:spcPct val="110000"/>
              </a:lnSpc>
              <a:spcAft>
                <a:spcPct val="0"/>
              </a:spcAft>
              <a:buFont typeface="Arial" charset="0"/>
              <a:buNone/>
              <a:defRPr sz="1600" b="1" i="0" baseline="0">
                <a:solidFill>
                  <a:schemeClr val="bg1"/>
                </a:solidFill>
                <a:latin typeface="Calibri" charset="0"/>
                <a:ea typeface="Calibri" charset="0"/>
                <a:cs typeface="Calibri" charset="0"/>
              </a:defRPr>
            </a:lvl1pPr>
          </a:lstStyle>
          <a:p>
            <a:r>
              <a:rPr lang="en-GB" noProof="0" dirty="0"/>
              <a:t>Click to edit text</a:t>
            </a:r>
          </a:p>
        </p:txBody>
      </p:sp>
    </p:spTree>
    <p:extLst>
      <p:ext uri="{BB962C8B-B14F-4D97-AF65-F5344CB8AC3E}">
        <p14:creationId xmlns:p14="http://schemas.microsoft.com/office/powerpoint/2010/main" val="162130586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Rektangel 6"/>
          <p:cNvSpPr/>
          <p:nvPr userDrawn="1"/>
        </p:nvSpPr>
        <p:spPr bwMode="auto">
          <a:xfrm>
            <a:off x="0" y="1166"/>
            <a:ext cx="9144000" cy="5142334"/>
          </a:xfrm>
          <a:prstGeom prst="rect">
            <a:avLst/>
          </a:prstGeom>
          <a:gradFill flip="none" rotWithShape="1">
            <a:gsLst>
              <a:gs pos="11000">
                <a:schemeClr val="tx2">
                  <a:lumMod val="50000"/>
                </a:schemeClr>
              </a:gs>
              <a:gs pos="55000">
                <a:srgbClr val="1779A1"/>
              </a:gs>
              <a:gs pos="100000">
                <a:schemeClr val="accent3">
                  <a:lumMod val="75000"/>
                </a:schemeClr>
              </a:gs>
            </a:gsLst>
            <a:lin ang="18900000" scaled="1"/>
            <a:tileRect/>
          </a:gra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400" b="0" i="0" u="none" strike="noStrike" cap="none" normalizeH="0" baseline="0" dirty="0" err="1">
              <a:ln>
                <a:noFill/>
              </a:ln>
              <a:solidFill>
                <a:schemeClr val="bg1"/>
              </a:solidFill>
              <a:effectLst/>
              <a:latin typeface="+mn-lt"/>
            </a:endParaRPr>
          </a:p>
        </p:txBody>
      </p:sp>
      <p:sp>
        <p:nvSpPr>
          <p:cNvPr id="10" name="Content Placeholder 9"/>
          <p:cNvSpPr>
            <a:spLocks noGrp="1"/>
          </p:cNvSpPr>
          <p:nvPr>
            <p:ph sz="quarter" idx="10" hasCustomPrompt="1"/>
          </p:nvPr>
        </p:nvSpPr>
        <p:spPr>
          <a:xfrm>
            <a:off x="395536" y="1275606"/>
            <a:ext cx="8353043" cy="33689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itle 10"/>
          <p:cNvSpPr>
            <a:spLocks noGrp="1"/>
          </p:cNvSpPr>
          <p:nvPr>
            <p:ph type="title" hasCustomPrompt="1"/>
          </p:nvPr>
        </p:nvSpPr>
        <p:spPr/>
        <p:txBody>
          <a:bodyPr/>
          <a:lstStyle>
            <a:lvl1pPr>
              <a:defRPr>
                <a:solidFill>
                  <a:schemeClr val="bg1"/>
                </a:solidFill>
              </a:defRPr>
            </a:lvl1pPr>
          </a:lstStyle>
          <a:p>
            <a:r>
              <a:rPr lang="en-GB" noProof="0" dirty="0"/>
              <a:t>Click to edit title</a:t>
            </a:r>
          </a:p>
        </p:txBody>
      </p:sp>
    </p:spTree>
    <p:extLst>
      <p:ext uri="{BB962C8B-B14F-4D97-AF65-F5344CB8AC3E}">
        <p14:creationId xmlns:p14="http://schemas.microsoft.com/office/powerpoint/2010/main" val="2086963704"/>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bg>
      <p:bgRef idx="1001">
        <a:schemeClr val="bg1"/>
      </p:bgRef>
    </p:bg>
    <p:spTree>
      <p:nvGrpSpPr>
        <p:cNvPr id="1" name=""/>
        <p:cNvGrpSpPr/>
        <p:nvPr/>
      </p:nvGrpSpPr>
      <p:grpSpPr>
        <a:xfrm>
          <a:off x="0" y="0"/>
          <a:ext cx="0" cy="0"/>
          <a:chOff x="0" y="0"/>
          <a:chExt cx="0" cy="0"/>
        </a:xfrm>
      </p:grpSpPr>
      <p:sp>
        <p:nvSpPr>
          <p:cNvPr id="6" name="Rektangel 5"/>
          <p:cNvSpPr/>
          <p:nvPr userDrawn="1"/>
        </p:nvSpPr>
        <p:spPr bwMode="auto">
          <a:xfrm>
            <a:off x="-2" y="-38888"/>
            <a:ext cx="9144000" cy="5221276"/>
          </a:xfrm>
          <a:prstGeom prst="rect">
            <a:avLst/>
          </a:prstGeom>
          <a:gradFill flip="none" rotWithShape="1">
            <a:gsLst>
              <a:gs pos="0">
                <a:schemeClr val="tx1"/>
              </a:gs>
              <a:gs pos="46000">
                <a:schemeClr val="tx2">
                  <a:lumMod val="75000"/>
                </a:schemeClr>
              </a:gs>
              <a:gs pos="99000">
                <a:schemeClr val="tx2">
                  <a:lumMod val="60000"/>
                  <a:lumOff val="40000"/>
                </a:schemeClr>
              </a:gs>
            </a:gsLst>
            <a:lin ang="18900000" scaled="1"/>
            <a:tileRect/>
          </a:gra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400" b="0" i="0" u="none" strike="noStrike" cap="none" normalizeH="0" baseline="0" dirty="0" err="1">
              <a:ln>
                <a:noFill/>
              </a:ln>
              <a:solidFill>
                <a:schemeClr val="bg1"/>
              </a:solidFill>
              <a:effectLst/>
              <a:latin typeface="+mn-lt"/>
            </a:endParaRPr>
          </a:p>
        </p:txBody>
      </p:sp>
      <p:sp>
        <p:nvSpPr>
          <p:cNvPr id="9" name="Title 8"/>
          <p:cNvSpPr>
            <a:spLocks noGrp="1"/>
          </p:cNvSpPr>
          <p:nvPr>
            <p:ph type="title" hasCustomPrompt="1"/>
          </p:nvPr>
        </p:nvSpPr>
        <p:spPr>
          <a:xfrm>
            <a:off x="681829" y="1995685"/>
            <a:ext cx="7780339" cy="991791"/>
          </a:xfrm>
        </p:spPr>
        <p:txBody>
          <a:bodyPr/>
          <a:lstStyle>
            <a:lvl1pPr algn="ctr">
              <a:defRPr b="0">
                <a:solidFill>
                  <a:schemeClr val="bg1"/>
                </a:solidFill>
              </a:defRPr>
            </a:lvl1pPr>
          </a:lstStyle>
          <a:p>
            <a:r>
              <a:rPr lang="en-GB" noProof="0" dirty="0"/>
              <a:t>CLICK TO EDIT TITLE</a:t>
            </a:r>
          </a:p>
        </p:txBody>
      </p:sp>
    </p:spTree>
    <p:extLst>
      <p:ext uri="{BB962C8B-B14F-4D97-AF65-F5344CB8AC3E}">
        <p14:creationId xmlns:p14="http://schemas.microsoft.com/office/powerpoint/2010/main" val="3750553425"/>
      </p:ext>
    </p:extLst>
  </p:cSld>
  <p:clrMapOvr>
    <a:overrideClrMapping bg1="lt1" tx1="dk1" bg2="lt2" tx2="dk2" accent1="accent1" accent2="accent2" accent3="accent3" accent4="accent4" accent5="accent5" accent6="accent6" hlink="hlink" folHlink="folHlink"/>
  </p:clrMapOvr>
  <p:hf hdr="0" dt="0"/>
  <p:extLst mod="1">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lumn title">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fld id="{191422C9-2495-47AA-B201-BF726A2B5232}" type="slidenum">
              <a:rPr lang="en-GB" noProof="0" smtClean="0"/>
              <a:pPr/>
              <a:t>‹#›</a:t>
            </a:fld>
            <a:endParaRPr lang="en-GB" noProof="0" dirty="0"/>
          </a:p>
        </p:txBody>
      </p:sp>
      <p:sp>
        <p:nvSpPr>
          <p:cNvPr id="5" name="Content Placeholder 4"/>
          <p:cNvSpPr>
            <a:spLocks noGrp="1"/>
          </p:cNvSpPr>
          <p:nvPr>
            <p:ph sz="quarter" idx="12" hasCustomPrompt="1"/>
          </p:nvPr>
        </p:nvSpPr>
        <p:spPr>
          <a:xfrm>
            <a:off x="396050" y="1203598"/>
            <a:ext cx="8353044" cy="34409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Plassholder for tekst 3"/>
          <p:cNvSpPr>
            <a:spLocks noGrp="1"/>
          </p:cNvSpPr>
          <p:nvPr>
            <p:ph type="body" sz="quarter" idx="14" hasCustomPrompt="1"/>
          </p:nvPr>
        </p:nvSpPr>
        <p:spPr>
          <a:xfrm>
            <a:off x="611560" y="4910432"/>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2" name="Title 1"/>
          <p:cNvSpPr>
            <a:spLocks noGrp="1"/>
          </p:cNvSpPr>
          <p:nvPr>
            <p:ph type="title" hasCustomPrompt="1"/>
          </p:nvPr>
        </p:nvSpPr>
        <p:spPr/>
        <p:txBody>
          <a:bodyPr/>
          <a:lstStyle/>
          <a:p>
            <a:r>
              <a:rPr lang="en-GB" noProof="0" dirty="0"/>
              <a:t>Click to edit title</a:t>
            </a:r>
          </a:p>
        </p:txBody>
      </p:sp>
    </p:spTree>
    <p:extLst>
      <p:ext uri="{BB962C8B-B14F-4D97-AF65-F5344CB8AC3E}">
        <p14:creationId xmlns:p14="http://schemas.microsoft.com/office/powerpoint/2010/main" val="87102369"/>
      </p:ext>
    </p:extLst>
  </p:cSld>
  <p:clrMapOvr>
    <a:masterClrMapping/>
  </p:clrMapOvr>
  <p:extLst mod="1">
    <p:ext uri="{DCECCB84-F9BA-43D5-87BE-67443E8EF086}">
      <p15:sldGuideLst xmlns:p15="http://schemas.microsoft.com/office/powerpoint/2012/main">
        <p15:guide id="1" orient="horz" pos="3162"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umn title #2">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fld id="{191422C9-2495-47AA-B201-BF726A2B5232}" type="slidenum">
              <a:rPr lang="en-GB" noProof="0" smtClean="0"/>
              <a:pPr/>
              <a:t>‹#›</a:t>
            </a:fld>
            <a:endParaRPr lang="en-GB" noProof="0" dirty="0"/>
          </a:p>
        </p:txBody>
      </p:sp>
      <p:sp>
        <p:nvSpPr>
          <p:cNvPr id="5" name="Content Placeholder 4"/>
          <p:cNvSpPr>
            <a:spLocks noGrp="1"/>
          </p:cNvSpPr>
          <p:nvPr>
            <p:ph sz="quarter" idx="12" hasCustomPrompt="1"/>
          </p:nvPr>
        </p:nvSpPr>
        <p:spPr>
          <a:xfrm>
            <a:off x="396050" y="1563638"/>
            <a:ext cx="8353044" cy="308094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ext Placeholder 3"/>
          <p:cNvSpPr>
            <a:spLocks noGrp="1"/>
          </p:cNvSpPr>
          <p:nvPr>
            <p:ph type="body" sz="quarter" idx="16" hasCustomPrompt="1"/>
          </p:nvPr>
        </p:nvSpPr>
        <p:spPr>
          <a:xfrm>
            <a:off x="395478" y="1203598"/>
            <a:ext cx="8353044" cy="246063"/>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7" name="Plassholder for tekst 3"/>
          <p:cNvSpPr>
            <a:spLocks noGrp="1"/>
          </p:cNvSpPr>
          <p:nvPr>
            <p:ph type="body" sz="quarter" idx="14" hasCustomPrompt="1"/>
          </p:nvPr>
        </p:nvSpPr>
        <p:spPr>
          <a:xfrm>
            <a:off x="611560" y="4910432"/>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2" name="Title 1"/>
          <p:cNvSpPr>
            <a:spLocks noGrp="1"/>
          </p:cNvSpPr>
          <p:nvPr>
            <p:ph type="title" hasCustomPrompt="1"/>
          </p:nvPr>
        </p:nvSpPr>
        <p:spPr/>
        <p:txBody>
          <a:bodyPr/>
          <a:lstStyle/>
          <a:p>
            <a:r>
              <a:rPr lang="en-GB" noProof="0" dirty="0"/>
              <a:t>Click to edit title</a:t>
            </a:r>
          </a:p>
        </p:txBody>
      </p:sp>
    </p:spTree>
    <p:extLst>
      <p:ext uri="{BB962C8B-B14F-4D97-AF65-F5344CB8AC3E}">
        <p14:creationId xmlns:p14="http://schemas.microsoft.com/office/powerpoint/2010/main" val="880838438"/>
      </p:ext>
    </p:extLst>
  </p:cSld>
  <p:clrMapOvr>
    <a:masterClrMapping/>
  </p:clrMapOvr>
  <p:extLst mod="1">
    <p:ext uri="{DCECCB84-F9BA-43D5-87BE-67443E8EF086}">
      <p15:sldGuideLst xmlns:p15="http://schemas.microsoft.com/office/powerpoint/2012/main">
        <p15:guide id="1" orient="horz" pos="3162">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title ">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95536" y="1203598"/>
            <a:ext cx="4105371" cy="3440982"/>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4" name="Content Placeholder 7"/>
          <p:cNvSpPr>
            <a:spLocks noGrp="1"/>
          </p:cNvSpPr>
          <p:nvPr>
            <p:ph sz="quarter" idx="15" hasCustomPrompt="1"/>
          </p:nvPr>
        </p:nvSpPr>
        <p:spPr>
          <a:xfrm>
            <a:off x="4644008" y="1205801"/>
            <a:ext cx="4105085" cy="3438779"/>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Plassholder for tekst 3"/>
          <p:cNvSpPr>
            <a:spLocks noGrp="1"/>
          </p:cNvSpPr>
          <p:nvPr>
            <p:ph type="body" sz="quarter" idx="18"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8" name="Title 1"/>
          <p:cNvSpPr>
            <a:spLocks noGrp="1"/>
          </p:cNvSpPr>
          <p:nvPr>
            <p:ph type="title" hasCustomPrompt="1"/>
          </p:nvPr>
        </p:nvSpPr>
        <p:spPr>
          <a:xfrm>
            <a:off x="396050" y="425848"/>
            <a:ext cx="8353044" cy="583908"/>
          </a:xfrm>
        </p:spPr>
        <p:txBody>
          <a:bodyPr/>
          <a:lstStyle/>
          <a:p>
            <a:r>
              <a:rPr lang="en-GB" noProof="0" dirty="0"/>
              <a:t>Click to edit title</a:t>
            </a:r>
          </a:p>
        </p:txBody>
      </p:sp>
    </p:spTree>
    <p:extLst>
      <p:ext uri="{BB962C8B-B14F-4D97-AF65-F5344CB8AC3E}">
        <p14:creationId xmlns:p14="http://schemas.microsoft.com/office/powerpoint/2010/main" val="1135727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s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edit title</a:t>
            </a:r>
          </a:p>
        </p:txBody>
      </p:sp>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95536" y="1564416"/>
            <a:ext cx="4105371" cy="3080164"/>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Text Placeholder 3"/>
          <p:cNvSpPr>
            <a:spLocks noGrp="1"/>
          </p:cNvSpPr>
          <p:nvPr>
            <p:ph type="body" sz="quarter" idx="14" hasCustomPrompt="1"/>
          </p:nvPr>
        </p:nvSpPr>
        <p:spPr>
          <a:xfrm>
            <a:off x="395867" y="1203598"/>
            <a:ext cx="4105736" cy="240876"/>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14" name="Content Placeholder 7"/>
          <p:cNvSpPr>
            <a:spLocks noGrp="1"/>
          </p:cNvSpPr>
          <p:nvPr>
            <p:ph sz="quarter" idx="15" hasCustomPrompt="1"/>
          </p:nvPr>
        </p:nvSpPr>
        <p:spPr>
          <a:xfrm>
            <a:off x="4644008" y="1564417"/>
            <a:ext cx="4105085" cy="3080164"/>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5" name="Text Placeholder 3"/>
          <p:cNvSpPr>
            <a:spLocks noGrp="1"/>
          </p:cNvSpPr>
          <p:nvPr>
            <p:ph type="body" sz="quarter" idx="16" hasCustomPrompt="1"/>
          </p:nvPr>
        </p:nvSpPr>
        <p:spPr>
          <a:xfrm>
            <a:off x="4643643" y="1203598"/>
            <a:ext cx="4105450" cy="240876"/>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11" name="Plassholder for tekst 3"/>
          <p:cNvSpPr>
            <a:spLocks noGrp="1"/>
          </p:cNvSpPr>
          <p:nvPr>
            <p:ph type="body" sz="quarter" idx="18"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3822148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s title ">
    <p:spTree>
      <p:nvGrpSpPr>
        <p:cNvPr id="1" name=""/>
        <p:cNvGrpSpPr/>
        <p:nvPr/>
      </p:nvGrpSpPr>
      <p:grpSpPr>
        <a:xfrm>
          <a:off x="0" y="0"/>
          <a:ext cx="0" cy="0"/>
          <a:chOff x="0" y="0"/>
          <a:chExt cx="0" cy="0"/>
        </a:xfrm>
      </p:grpSpPr>
      <p:sp>
        <p:nvSpPr>
          <p:cNvPr id="14" name="Content Placeholder 7"/>
          <p:cNvSpPr>
            <a:spLocks noGrp="1"/>
          </p:cNvSpPr>
          <p:nvPr>
            <p:ph sz="quarter" idx="23" hasCustomPrompt="1"/>
          </p:nvPr>
        </p:nvSpPr>
        <p:spPr>
          <a:xfrm>
            <a:off x="3236893" y="1202163"/>
            <a:ext cx="2689200" cy="3442418"/>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5" name="Content Placeholder 7"/>
          <p:cNvSpPr>
            <a:spLocks noGrp="1"/>
          </p:cNvSpPr>
          <p:nvPr>
            <p:ph sz="quarter" idx="24" hasCustomPrompt="1"/>
          </p:nvPr>
        </p:nvSpPr>
        <p:spPr>
          <a:xfrm>
            <a:off x="6059263" y="1202163"/>
            <a:ext cx="2689200" cy="3442418"/>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1"/>
          <p:cNvSpPr>
            <a:spLocks noGrp="1"/>
          </p:cNvSpPr>
          <p:nvPr>
            <p:ph type="title" hasCustomPrompt="1"/>
          </p:nvPr>
        </p:nvSpPr>
        <p:spPr/>
        <p:txBody>
          <a:bodyPr/>
          <a:lstStyle/>
          <a:p>
            <a:r>
              <a:rPr lang="en-GB" noProof="0" dirty="0"/>
              <a:t>Click to edit title</a:t>
            </a:r>
          </a:p>
        </p:txBody>
      </p:sp>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95536" y="1203598"/>
            <a:ext cx="2689200" cy="3442418"/>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Plassholder for tekst 3"/>
          <p:cNvSpPr>
            <a:spLocks noGrp="1"/>
          </p:cNvSpPr>
          <p:nvPr>
            <p:ph type="body" sz="quarter" idx="18"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1376028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lumns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edit title</a:t>
            </a:r>
          </a:p>
        </p:txBody>
      </p:sp>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95536" y="1564416"/>
            <a:ext cx="2689200" cy="3081600"/>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Text Placeholder 3"/>
          <p:cNvSpPr>
            <a:spLocks noGrp="1"/>
          </p:cNvSpPr>
          <p:nvPr>
            <p:ph type="body" sz="quarter" idx="14" hasCustomPrompt="1"/>
          </p:nvPr>
        </p:nvSpPr>
        <p:spPr>
          <a:xfrm>
            <a:off x="395867" y="1203597"/>
            <a:ext cx="2688869" cy="240877"/>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11" name="Plassholder for tekst 3"/>
          <p:cNvSpPr>
            <a:spLocks noGrp="1"/>
          </p:cNvSpPr>
          <p:nvPr>
            <p:ph type="body" sz="quarter" idx="18"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10" name="Content Placeholder 7"/>
          <p:cNvSpPr>
            <a:spLocks noGrp="1"/>
          </p:cNvSpPr>
          <p:nvPr>
            <p:ph sz="quarter" idx="19" hasCustomPrompt="1"/>
          </p:nvPr>
        </p:nvSpPr>
        <p:spPr>
          <a:xfrm>
            <a:off x="3236562" y="1564416"/>
            <a:ext cx="2689200" cy="3081600"/>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2" name="Text Placeholder 3"/>
          <p:cNvSpPr>
            <a:spLocks noGrp="1"/>
          </p:cNvSpPr>
          <p:nvPr>
            <p:ph type="body" sz="quarter" idx="20" hasCustomPrompt="1"/>
          </p:nvPr>
        </p:nvSpPr>
        <p:spPr>
          <a:xfrm>
            <a:off x="3236893" y="1203598"/>
            <a:ext cx="2688869" cy="240876"/>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13" name="Content Placeholder 7"/>
          <p:cNvSpPr>
            <a:spLocks noGrp="1"/>
          </p:cNvSpPr>
          <p:nvPr>
            <p:ph sz="quarter" idx="21" hasCustomPrompt="1"/>
          </p:nvPr>
        </p:nvSpPr>
        <p:spPr>
          <a:xfrm>
            <a:off x="6058932" y="1564416"/>
            <a:ext cx="2689200" cy="3081600"/>
          </a:xfrm>
        </p:spPr>
        <p:txBody>
          <a:bodyPr/>
          <a:lstStyle>
            <a:lvl1pPr>
              <a:spcBef>
                <a:spcPts val="300"/>
              </a:spcBef>
              <a:spcAft>
                <a:spcPts val="300"/>
              </a:spcAft>
              <a:defRPr>
                <a:solidFill>
                  <a:schemeClr val="tx1"/>
                </a:solidFill>
              </a:defRPr>
            </a:lvl1pPr>
            <a:lvl2pPr>
              <a:spcBef>
                <a:spcPts val="300"/>
              </a:spcBef>
              <a:spcAft>
                <a:spcPts val="300"/>
              </a:spcAft>
              <a:defRPr/>
            </a:lvl2pPr>
            <a:lvl3pPr>
              <a:spcBef>
                <a:spcPts val="300"/>
              </a:spcBef>
              <a:spcAft>
                <a:spcPts val="300"/>
              </a:spcAft>
              <a:defRPr/>
            </a:lvl3pPr>
            <a:lvl4pPr>
              <a:spcBef>
                <a:spcPts val="300"/>
              </a:spcBef>
              <a:spcAft>
                <a:spcPts val="300"/>
              </a:spcAft>
              <a:defRPr/>
            </a:lvl4pPr>
            <a:lvl5pPr>
              <a:spcBef>
                <a:spcPts val="300"/>
              </a:spcBef>
              <a:spcAft>
                <a:spcPts val="3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3"/>
          <p:cNvSpPr>
            <a:spLocks noGrp="1"/>
          </p:cNvSpPr>
          <p:nvPr>
            <p:ph type="body" sz="quarter" idx="22" hasCustomPrompt="1"/>
          </p:nvPr>
        </p:nvSpPr>
        <p:spPr>
          <a:xfrm>
            <a:off x="6059263" y="1202163"/>
            <a:ext cx="2688869" cy="242311"/>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Tree>
    <p:extLst>
      <p:ext uri="{BB962C8B-B14F-4D97-AF65-F5344CB8AC3E}">
        <p14:creationId xmlns:p14="http://schemas.microsoft.com/office/powerpoint/2010/main" val="359749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ght picture column">
    <p:spTree>
      <p:nvGrpSpPr>
        <p:cNvPr id="1" name=""/>
        <p:cNvGrpSpPr/>
        <p:nvPr/>
      </p:nvGrpSpPr>
      <p:grpSpPr>
        <a:xfrm>
          <a:off x="0" y="0"/>
          <a:ext cx="0" cy="0"/>
          <a:chOff x="0" y="0"/>
          <a:chExt cx="0" cy="0"/>
        </a:xfrm>
      </p:grpSpPr>
      <p:sp>
        <p:nvSpPr>
          <p:cNvPr id="6" name="Picture Placeholder 11"/>
          <p:cNvSpPr>
            <a:spLocks noGrp="1"/>
          </p:cNvSpPr>
          <p:nvPr>
            <p:ph type="pic" sz="quarter" idx="13" hasCustomPrompt="1"/>
          </p:nvPr>
        </p:nvSpPr>
        <p:spPr>
          <a:xfrm>
            <a:off x="4499992" y="425848"/>
            <a:ext cx="4248472" cy="4218732"/>
          </a:xfrm>
        </p:spPr>
        <p:txBody>
          <a:bodyPr>
            <a:normAutofit/>
          </a:bodyPr>
          <a:lstStyle>
            <a:lvl1pPr marL="0" indent="0">
              <a:buNone/>
              <a:defRPr sz="1200" b="0" baseline="0"/>
            </a:lvl1pPr>
          </a:lstStyle>
          <a:p>
            <a:r>
              <a:rPr lang="en-GB" noProof="0" dirty="0"/>
              <a:t>Drag photo to placeholder or click icon to add photo. </a:t>
            </a:r>
            <a:br>
              <a:rPr lang="en-GB" noProof="0" dirty="0"/>
            </a:br>
            <a:r>
              <a:rPr lang="en-GB" noProof="0" dirty="0"/>
              <a:t>To adjust photo placement right click on photo to access CROP-tool</a:t>
            </a:r>
          </a:p>
        </p:txBody>
      </p:sp>
      <p:sp>
        <p:nvSpPr>
          <p:cNvPr id="5" name="Slide Number Placeholder 4"/>
          <p:cNvSpPr>
            <a:spLocks noGrp="1"/>
          </p:cNvSpPr>
          <p:nvPr>
            <p:ph type="sldNum" sz="quarter" idx="10"/>
          </p:nvPr>
        </p:nvSpPr>
        <p:spPr/>
        <p:txBody>
          <a:bodyPr/>
          <a:lstStyle/>
          <a:p>
            <a:fld id="{191422C9-2495-47AA-B201-BF726A2B5232}" type="slidenum">
              <a:rPr lang="en-GB" noProof="0" smtClean="0"/>
              <a:pPr/>
              <a:t>‹#›</a:t>
            </a:fld>
            <a:endParaRPr lang="en-GB" noProof="0" dirty="0"/>
          </a:p>
        </p:txBody>
      </p:sp>
      <p:sp>
        <p:nvSpPr>
          <p:cNvPr id="7" name="Content Placeholder 18"/>
          <p:cNvSpPr>
            <a:spLocks noGrp="1"/>
          </p:cNvSpPr>
          <p:nvPr>
            <p:ph sz="quarter" idx="14" hasCustomPrompt="1"/>
          </p:nvPr>
        </p:nvSpPr>
        <p:spPr>
          <a:xfrm>
            <a:off x="396050" y="1563639"/>
            <a:ext cx="3871342" cy="3080942"/>
          </a:xfrm>
        </p:spPr>
        <p:txBody>
          <a:body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3"/>
          <p:cNvSpPr>
            <a:spLocks noGrp="1"/>
          </p:cNvSpPr>
          <p:nvPr>
            <p:ph type="body" sz="quarter" idx="16" hasCustomPrompt="1"/>
          </p:nvPr>
        </p:nvSpPr>
        <p:spPr>
          <a:xfrm>
            <a:off x="396050" y="1203598"/>
            <a:ext cx="3871172" cy="236949"/>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9" name="Plassholder for tekst 3"/>
          <p:cNvSpPr>
            <a:spLocks noGrp="1"/>
          </p:cNvSpPr>
          <p:nvPr>
            <p:ph type="body" sz="quarter" idx="18"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2" name="Title 1"/>
          <p:cNvSpPr>
            <a:spLocks noGrp="1"/>
          </p:cNvSpPr>
          <p:nvPr>
            <p:ph type="title" hasCustomPrompt="1"/>
          </p:nvPr>
        </p:nvSpPr>
        <p:spPr>
          <a:xfrm>
            <a:off x="396050" y="425848"/>
            <a:ext cx="3871342" cy="583908"/>
          </a:xfrm>
        </p:spPr>
        <p:txBody>
          <a:bodyPr/>
          <a:lstStyle/>
          <a:p>
            <a:r>
              <a:rPr lang="en-GB" noProof="0" dirty="0"/>
              <a:t>Click to edit title</a:t>
            </a:r>
          </a:p>
        </p:txBody>
      </p:sp>
    </p:spTree>
    <p:extLst>
      <p:ext uri="{BB962C8B-B14F-4D97-AF65-F5344CB8AC3E}">
        <p14:creationId xmlns:p14="http://schemas.microsoft.com/office/powerpoint/2010/main" val="296661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graph column">
    <p:spTree>
      <p:nvGrpSpPr>
        <p:cNvPr id="1" name=""/>
        <p:cNvGrpSpPr/>
        <p:nvPr/>
      </p:nvGrpSpPr>
      <p:grpSpPr>
        <a:xfrm>
          <a:off x="0" y="0"/>
          <a:ext cx="0" cy="0"/>
          <a:chOff x="0" y="0"/>
          <a:chExt cx="0" cy="0"/>
        </a:xfrm>
      </p:grpSpPr>
      <p:sp>
        <p:nvSpPr>
          <p:cNvPr id="6" name="Content Placeholder 8"/>
          <p:cNvSpPr>
            <a:spLocks noGrp="1"/>
          </p:cNvSpPr>
          <p:nvPr>
            <p:ph sz="quarter" idx="14" hasCustomPrompt="1"/>
          </p:nvPr>
        </p:nvSpPr>
        <p:spPr>
          <a:xfrm>
            <a:off x="4499992" y="425848"/>
            <a:ext cx="4248472" cy="4218732"/>
          </a:xfrm>
          <a:solidFill>
            <a:schemeClr val="bg2">
              <a:alpha val="20000"/>
            </a:schemeClr>
          </a:solidFill>
        </p:spPr>
        <p:txBody>
          <a:bodyPr>
            <a:normAutofit/>
          </a:bodyPr>
          <a:lstStyle>
            <a:lvl1pPr marL="0" indent="0">
              <a:buNone/>
              <a:defRPr sz="1200" b="0"/>
            </a:lvl1pPr>
          </a:lstStyle>
          <a:p>
            <a:pPr lvl="0"/>
            <a:r>
              <a:rPr lang="en-GB" noProof="0" dirty="0"/>
              <a:t>Graph/smart art</a:t>
            </a:r>
            <a:br>
              <a:rPr lang="en-GB" noProof="0" dirty="0"/>
            </a:br>
            <a:r>
              <a:rPr lang="en-GB" noProof="0" dirty="0"/>
              <a:t>To adjust graph/smart art placement use CROP-tool</a:t>
            </a:r>
          </a:p>
        </p:txBody>
      </p:sp>
      <p:sp>
        <p:nvSpPr>
          <p:cNvPr id="5" name="Slide Number Placeholder 4"/>
          <p:cNvSpPr>
            <a:spLocks noGrp="1"/>
          </p:cNvSpPr>
          <p:nvPr>
            <p:ph type="sldNum" sz="quarter" idx="10"/>
          </p:nvPr>
        </p:nvSpPr>
        <p:spPr/>
        <p:txBody>
          <a:bodyPr/>
          <a:lstStyle/>
          <a:p>
            <a:fld id="{191422C9-2495-47AA-B201-BF726A2B5232}" type="slidenum">
              <a:rPr lang="en-GB" noProof="0" smtClean="0"/>
              <a:pPr/>
              <a:t>‹#›</a:t>
            </a:fld>
            <a:endParaRPr lang="en-GB" noProof="0" dirty="0"/>
          </a:p>
        </p:txBody>
      </p:sp>
      <p:sp>
        <p:nvSpPr>
          <p:cNvPr id="19" name="Content Placeholder 18"/>
          <p:cNvSpPr>
            <a:spLocks noGrp="1"/>
          </p:cNvSpPr>
          <p:nvPr>
            <p:ph sz="quarter" idx="12" hasCustomPrompt="1"/>
          </p:nvPr>
        </p:nvSpPr>
        <p:spPr>
          <a:xfrm>
            <a:off x="396050" y="1563639"/>
            <a:ext cx="3871342" cy="3080942"/>
          </a:xfrm>
        </p:spPr>
        <p:txBody>
          <a:body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3"/>
          <p:cNvSpPr>
            <a:spLocks noGrp="1"/>
          </p:cNvSpPr>
          <p:nvPr>
            <p:ph type="body" sz="quarter" idx="16" hasCustomPrompt="1"/>
          </p:nvPr>
        </p:nvSpPr>
        <p:spPr>
          <a:xfrm>
            <a:off x="395536" y="1203598"/>
            <a:ext cx="3871686" cy="236949"/>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8" name="Plassholder for tekst 3"/>
          <p:cNvSpPr>
            <a:spLocks noGrp="1"/>
          </p:cNvSpPr>
          <p:nvPr>
            <p:ph type="body" sz="quarter" idx="18"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2" name="Title 1"/>
          <p:cNvSpPr>
            <a:spLocks noGrp="1"/>
          </p:cNvSpPr>
          <p:nvPr>
            <p:ph type="title" hasCustomPrompt="1"/>
          </p:nvPr>
        </p:nvSpPr>
        <p:spPr>
          <a:xfrm>
            <a:off x="396050" y="425848"/>
            <a:ext cx="3871342" cy="583908"/>
          </a:xfrm>
        </p:spPr>
        <p:txBody>
          <a:bodyPr/>
          <a:lstStyle/>
          <a:p>
            <a:r>
              <a:rPr lang="en-GB" noProof="0" dirty="0"/>
              <a:t>Click to edit title</a:t>
            </a:r>
          </a:p>
        </p:txBody>
      </p:sp>
    </p:spTree>
    <p:extLst>
      <p:ext uri="{BB962C8B-B14F-4D97-AF65-F5344CB8AC3E}">
        <p14:creationId xmlns:p14="http://schemas.microsoft.com/office/powerpoint/2010/main" val="1148856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s title">
    <p:spTree>
      <p:nvGrpSpPr>
        <p:cNvPr id="1" name=""/>
        <p:cNvGrpSpPr/>
        <p:nvPr/>
      </p:nvGrpSpPr>
      <p:grpSpPr>
        <a:xfrm>
          <a:off x="0" y="0"/>
          <a:ext cx="0" cy="0"/>
          <a:chOff x="0" y="0"/>
          <a:chExt cx="0" cy="0"/>
        </a:xfrm>
      </p:grpSpPr>
      <p:sp>
        <p:nvSpPr>
          <p:cNvPr id="8" name="Slide Number Placeholder 7"/>
          <p:cNvSpPr>
            <a:spLocks noGrp="1"/>
          </p:cNvSpPr>
          <p:nvPr>
            <p:ph type="sldNum" sz="quarter" idx="14"/>
          </p:nvPr>
        </p:nvSpPr>
        <p:spPr/>
        <p:txBody>
          <a:bodyPr/>
          <a:lstStyle/>
          <a:p>
            <a:fld id="{191422C9-2495-47AA-B201-BF726A2B5232}" type="slidenum">
              <a:rPr lang="en-GB" noProof="0" smtClean="0"/>
              <a:pPr/>
              <a:t>‹#›</a:t>
            </a:fld>
            <a:endParaRPr lang="en-GB" noProof="0" dirty="0"/>
          </a:p>
        </p:txBody>
      </p:sp>
      <p:sp>
        <p:nvSpPr>
          <p:cNvPr id="16" name="Content Placeholder 4"/>
          <p:cNvSpPr>
            <a:spLocks noGrp="1"/>
          </p:cNvSpPr>
          <p:nvPr>
            <p:ph sz="quarter" idx="16" hasCustomPrompt="1"/>
          </p:nvPr>
        </p:nvSpPr>
        <p:spPr>
          <a:xfrm>
            <a:off x="396049" y="1203598"/>
            <a:ext cx="4104514" cy="1656186"/>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8" name="Content Placeholder 4"/>
          <p:cNvSpPr>
            <a:spLocks noGrp="1"/>
          </p:cNvSpPr>
          <p:nvPr>
            <p:ph sz="quarter" idx="17" hasCustomPrompt="1"/>
          </p:nvPr>
        </p:nvSpPr>
        <p:spPr>
          <a:xfrm>
            <a:off x="396049" y="2971307"/>
            <a:ext cx="4104514" cy="1673274"/>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Content Placeholder 4"/>
          <p:cNvSpPr>
            <a:spLocks noGrp="1"/>
          </p:cNvSpPr>
          <p:nvPr>
            <p:ph sz="quarter" idx="18" hasCustomPrompt="1"/>
          </p:nvPr>
        </p:nvSpPr>
        <p:spPr>
          <a:xfrm>
            <a:off x="4644579" y="1203598"/>
            <a:ext cx="4104513" cy="1656186"/>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0" name="Content Placeholder 4"/>
          <p:cNvSpPr>
            <a:spLocks noGrp="1"/>
          </p:cNvSpPr>
          <p:nvPr>
            <p:ph sz="quarter" idx="19" hasCustomPrompt="1"/>
          </p:nvPr>
        </p:nvSpPr>
        <p:spPr>
          <a:xfrm>
            <a:off x="4644579" y="2971307"/>
            <a:ext cx="4104513" cy="1673274"/>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5" name="Plassholder for tekst 3"/>
          <p:cNvSpPr>
            <a:spLocks noGrp="1"/>
          </p:cNvSpPr>
          <p:nvPr>
            <p:ph type="body" sz="quarter" idx="25"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2" name="Title 1"/>
          <p:cNvSpPr>
            <a:spLocks noGrp="1"/>
          </p:cNvSpPr>
          <p:nvPr>
            <p:ph type="title" hasCustomPrompt="1"/>
          </p:nvPr>
        </p:nvSpPr>
        <p:spPr/>
        <p:txBody>
          <a:bodyPr/>
          <a:lstStyle/>
          <a:p>
            <a:r>
              <a:rPr lang="en-GB" noProof="0" dirty="0"/>
              <a:t>Click to edit title</a:t>
            </a:r>
          </a:p>
        </p:txBody>
      </p:sp>
    </p:spTree>
    <p:extLst>
      <p:ext uri="{BB962C8B-B14F-4D97-AF65-F5344CB8AC3E}">
        <p14:creationId xmlns:p14="http://schemas.microsoft.com/office/powerpoint/2010/main" val="1886515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ur columns title #2">
    <p:spTree>
      <p:nvGrpSpPr>
        <p:cNvPr id="1" name=""/>
        <p:cNvGrpSpPr/>
        <p:nvPr/>
      </p:nvGrpSpPr>
      <p:grpSpPr>
        <a:xfrm>
          <a:off x="0" y="0"/>
          <a:ext cx="0" cy="0"/>
          <a:chOff x="0" y="0"/>
          <a:chExt cx="0" cy="0"/>
        </a:xfrm>
      </p:grpSpPr>
      <p:sp>
        <p:nvSpPr>
          <p:cNvPr id="8" name="Slide Number Placeholder 7"/>
          <p:cNvSpPr>
            <a:spLocks noGrp="1"/>
          </p:cNvSpPr>
          <p:nvPr>
            <p:ph type="sldNum" sz="quarter" idx="14"/>
          </p:nvPr>
        </p:nvSpPr>
        <p:spPr/>
        <p:txBody>
          <a:bodyPr/>
          <a:lstStyle/>
          <a:p>
            <a:fld id="{191422C9-2495-47AA-B201-BF726A2B5232}" type="slidenum">
              <a:rPr lang="en-GB" noProof="0" smtClean="0"/>
              <a:pPr/>
              <a:t>‹#›</a:t>
            </a:fld>
            <a:endParaRPr lang="en-GB" noProof="0" dirty="0"/>
          </a:p>
        </p:txBody>
      </p:sp>
      <p:sp>
        <p:nvSpPr>
          <p:cNvPr id="16" name="Content Placeholder 4"/>
          <p:cNvSpPr>
            <a:spLocks noGrp="1"/>
          </p:cNvSpPr>
          <p:nvPr>
            <p:ph sz="quarter" idx="16" hasCustomPrompt="1"/>
          </p:nvPr>
        </p:nvSpPr>
        <p:spPr>
          <a:xfrm>
            <a:off x="396049" y="1564417"/>
            <a:ext cx="4104514" cy="1295366"/>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Content Placeholder 4"/>
          <p:cNvSpPr>
            <a:spLocks noGrp="1"/>
          </p:cNvSpPr>
          <p:nvPr>
            <p:ph sz="quarter" idx="18" hasCustomPrompt="1"/>
          </p:nvPr>
        </p:nvSpPr>
        <p:spPr>
          <a:xfrm>
            <a:off x="4644579" y="1564416"/>
            <a:ext cx="4104513" cy="1295366"/>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Text Placeholder 3"/>
          <p:cNvSpPr>
            <a:spLocks noGrp="1"/>
          </p:cNvSpPr>
          <p:nvPr>
            <p:ph type="body" sz="quarter" idx="20" hasCustomPrompt="1"/>
          </p:nvPr>
        </p:nvSpPr>
        <p:spPr>
          <a:xfrm>
            <a:off x="396049" y="1203598"/>
            <a:ext cx="4104514" cy="240733"/>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11" name="Text Placeholder 3"/>
          <p:cNvSpPr>
            <a:spLocks noGrp="1"/>
          </p:cNvSpPr>
          <p:nvPr>
            <p:ph type="body" sz="quarter" idx="21" hasCustomPrompt="1"/>
          </p:nvPr>
        </p:nvSpPr>
        <p:spPr>
          <a:xfrm>
            <a:off x="4644579" y="1203598"/>
            <a:ext cx="4104513" cy="239441"/>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15" name="Plassholder for tekst 3"/>
          <p:cNvSpPr>
            <a:spLocks noGrp="1"/>
          </p:cNvSpPr>
          <p:nvPr>
            <p:ph type="body" sz="quarter" idx="25"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2" name="Title 1"/>
          <p:cNvSpPr>
            <a:spLocks noGrp="1"/>
          </p:cNvSpPr>
          <p:nvPr>
            <p:ph type="title" hasCustomPrompt="1"/>
          </p:nvPr>
        </p:nvSpPr>
        <p:spPr/>
        <p:txBody>
          <a:bodyPr/>
          <a:lstStyle/>
          <a:p>
            <a:r>
              <a:rPr lang="en-GB" noProof="0" dirty="0"/>
              <a:t>Click to edit title</a:t>
            </a:r>
          </a:p>
        </p:txBody>
      </p:sp>
      <p:sp>
        <p:nvSpPr>
          <p:cNvPr id="25" name="Content Placeholder 4"/>
          <p:cNvSpPr>
            <a:spLocks noGrp="1"/>
          </p:cNvSpPr>
          <p:nvPr>
            <p:ph sz="quarter" idx="27" hasCustomPrompt="1"/>
          </p:nvPr>
        </p:nvSpPr>
        <p:spPr>
          <a:xfrm>
            <a:off x="4644579" y="3352407"/>
            <a:ext cx="4104513" cy="1295366"/>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6" name="Text Placeholder 3"/>
          <p:cNvSpPr>
            <a:spLocks noGrp="1"/>
          </p:cNvSpPr>
          <p:nvPr>
            <p:ph type="body" sz="quarter" idx="28" hasCustomPrompt="1"/>
          </p:nvPr>
        </p:nvSpPr>
        <p:spPr>
          <a:xfrm>
            <a:off x="4644579" y="2974500"/>
            <a:ext cx="4104513" cy="246063"/>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
        <p:nvSpPr>
          <p:cNvPr id="27" name="Content Placeholder 4"/>
          <p:cNvSpPr>
            <a:spLocks noGrp="1"/>
          </p:cNvSpPr>
          <p:nvPr>
            <p:ph sz="quarter" idx="29" hasCustomPrompt="1"/>
          </p:nvPr>
        </p:nvSpPr>
        <p:spPr>
          <a:xfrm>
            <a:off x="396050" y="3349214"/>
            <a:ext cx="4104513" cy="1295366"/>
          </a:xfrm>
          <a:prstGeom prst="rect">
            <a:avLst/>
          </a:prstGeo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8" name="Text Placeholder 3"/>
          <p:cNvSpPr>
            <a:spLocks noGrp="1"/>
          </p:cNvSpPr>
          <p:nvPr>
            <p:ph type="body" sz="quarter" idx="30" hasCustomPrompt="1"/>
          </p:nvPr>
        </p:nvSpPr>
        <p:spPr>
          <a:xfrm>
            <a:off x="396050" y="2971307"/>
            <a:ext cx="4104513" cy="246063"/>
          </a:xfrm>
        </p:spPr>
        <p:txBody>
          <a:bodyPr lIns="0" tIns="0" rIns="0" bIns="0">
            <a:noAutofit/>
          </a:bodyPr>
          <a:lstStyle>
            <a:lvl1pPr marL="0" indent="0">
              <a:buFontTx/>
              <a:buNone/>
              <a:defRPr sz="1200" b="1" cap="all" spc="50" baseline="0">
                <a:solidFill>
                  <a:schemeClr val="accent1"/>
                </a:solidFill>
              </a:defRPr>
            </a:lvl1pPr>
          </a:lstStyle>
          <a:p>
            <a:pPr lvl="0"/>
            <a:r>
              <a:rPr lang="en-GB" noProof="0" dirty="0"/>
              <a:t>CLICK TO EDIT SUBTITLE </a:t>
            </a:r>
          </a:p>
        </p:txBody>
      </p:sp>
    </p:spTree>
    <p:extLst>
      <p:ext uri="{BB962C8B-B14F-4D97-AF65-F5344CB8AC3E}">
        <p14:creationId xmlns:p14="http://schemas.microsoft.com/office/powerpoint/2010/main" val="1570157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6" name="Rectangle 5"/>
          <p:cNvSpPr/>
          <p:nvPr/>
        </p:nvSpPr>
        <p:spPr bwMode="auto">
          <a:xfrm>
            <a:off x="4503808" y="4515966"/>
            <a:ext cx="136383" cy="347884"/>
          </a:xfrm>
          <a:prstGeom prst="rect">
            <a:avLst/>
          </a:prstGeom>
          <a:solidFill>
            <a:schemeClr val="bg1"/>
          </a:solidFill>
          <a:ln w="9525" cap="flat" cmpd="sng" algn="ctr">
            <a:solidFill>
              <a:schemeClr val="bg1"/>
            </a:solidFill>
            <a:prstDash val="solid"/>
            <a:round/>
            <a:headEnd type="none" w="med" len="med"/>
            <a:tailEnd type="triangle" w="med" len="med"/>
          </a:ln>
          <a:effectLst/>
        </p:spPr>
        <p:txBody>
          <a:bodyPr vert="horz" wrap="none" lIns="67500" tIns="35100" rIns="67500" bIns="35100" numCol="1" rtlCol="0" anchor="t" anchorCtr="0" compatLnSpc="1">
            <a:prstTxWarp prst="textNoShape">
              <a:avLst/>
            </a:prstTxWarp>
            <a:spAutoFit/>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dirty="0">
              <a:ln>
                <a:noFill/>
              </a:ln>
              <a:solidFill>
                <a:srgbClr val="000000"/>
              </a:solidFill>
              <a:effectLst/>
              <a:latin typeface="Arial" charset="0"/>
            </a:endParaRPr>
          </a:p>
        </p:txBody>
      </p:sp>
      <p:sp>
        <p:nvSpPr>
          <p:cNvPr id="8" name="Rectangle 7"/>
          <p:cNvSpPr/>
          <p:nvPr userDrawn="1"/>
        </p:nvSpPr>
        <p:spPr bwMode="auto">
          <a:xfrm>
            <a:off x="4503808" y="4515966"/>
            <a:ext cx="136383" cy="347884"/>
          </a:xfrm>
          <a:prstGeom prst="rect">
            <a:avLst/>
          </a:prstGeom>
          <a:solidFill>
            <a:schemeClr val="bg1"/>
          </a:solidFill>
          <a:ln w="9525" cap="flat" cmpd="sng" algn="ctr">
            <a:solidFill>
              <a:schemeClr val="bg1"/>
            </a:solidFill>
            <a:prstDash val="solid"/>
            <a:round/>
            <a:headEnd type="none" w="med" len="med"/>
            <a:tailEnd type="triangle" w="med" len="med"/>
          </a:ln>
          <a:effectLst/>
        </p:spPr>
        <p:txBody>
          <a:bodyPr vert="horz" wrap="none" lIns="67500" tIns="35100" rIns="67500" bIns="35100" numCol="1" rtlCol="0" anchor="t" anchorCtr="0" compatLnSpc="1">
            <a:prstTxWarp prst="textNoShape">
              <a:avLst/>
            </a:prstTxWarp>
            <a:spAutoFit/>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dirty="0">
              <a:ln>
                <a:noFill/>
              </a:ln>
              <a:solidFill>
                <a:srgbClr val="000000"/>
              </a:solidFill>
              <a:effectLst/>
              <a:latin typeface="Arial" charset="0"/>
            </a:endParaRPr>
          </a:p>
        </p:txBody>
      </p:sp>
      <p:sp>
        <p:nvSpPr>
          <p:cNvPr id="4" name="Slide Number Placeholder 3"/>
          <p:cNvSpPr>
            <a:spLocks noGrp="1"/>
          </p:cNvSpPr>
          <p:nvPr>
            <p:ph type="sldNum" sz="quarter" idx="10"/>
          </p:nvPr>
        </p:nvSpPr>
        <p:spPr/>
        <p:txBody>
          <a:bodyPr/>
          <a:lstStyle/>
          <a:p>
            <a:fld id="{191422C9-2495-47AA-B201-BF726A2B5232}" type="slidenum">
              <a:rPr lang="en-GB" noProof="0" smtClean="0"/>
              <a:pPr/>
              <a:t>‹#›</a:t>
            </a:fld>
            <a:endParaRPr lang="en-GB" noProof="0" dirty="0"/>
          </a:p>
        </p:txBody>
      </p:sp>
      <p:sp>
        <p:nvSpPr>
          <p:cNvPr id="11" name="Plassholder for tekst 3"/>
          <p:cNvSpPr>
            <a:spLocks noGrp="1"/>
          </p:cNvSpPr>
          <p:nvPr>
            <p:ph type="body" sz="quarter" idx="18" hasCustomPrompt="1"/>
          </p:nvPr>
        </p:nvSpPr>
        <p:spPr>
          <a:xfrm>
            <a:off x="612077" y="4911014"/>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3375873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
    <p:spTree>
      <p:nvGrpSpPr>
        <p:cNvPr id="1" name=""/>
        <p:cNvGrpSpPr/>
        <p:nvPr/>
      </p:nvGrpSpPr>
      <p:grpSpPr>
        <a:xfrm>
          <a:off x="0" y="0"/>
          <a:ext cx="0" cy="0"/>
          <a:chOff x="0" y="0"/>
          <a:chExt cx="0" cy="0"/>
        </a:xfrm>
      </p:grpSpPr>
      <p:sp>
        <p:nvSpPr>
          <p:cNvPr id="7" name="Rektangel 6"/>
          <p:cNvSpPr/>
          <p:nvPr userDrawn="1"/>
        </p:nvSpPr>
        <p:spPr bwMode="auto">
          <a:xfrm>
            <a:off x="0" y="1166"/>
            <a:ext cx="9144000" cy="5142334"/>
          </a:xfrm>
          <a:prstGeom prst="rect">
            <a:avLst/>
          </a:prstGeom>
          <a:gradFill flip="none" rotWithShape="1">
            <a:gsLst>
              <a:gs pos="11000">
                <a:schemeClr val="tx2">
                  <a:lumMod val="50000"/>
                </a:schemeClr>
              </a:gs>
              <a:gs pos="55000">
                <a:srgbClr val="1779A1"/>
              </a:gs>
              <a:gs pos="100000">
                <a:schemeClr val="accent3">
                  <a:lumMod val="75000"/>
                </a:schemeClr>
              </a:gs>
            </a:gsLst>
            <a:lin ang="18900000" scaled="1"/>
            <a:tileRect/>
          </a:gra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400" b="0" i="0" u="none" strike="noStrike" cap="none" normalizeH="0" baseline="0" dirty="0" err="1">
              <a:ln>
                <a:noFill/>
              </a:ln>
              <a:solidFill>
                <a:schemeClr val="bg1"/>
              </a:solidFill>
              <a:effectLst/>
              <a:latin typeface="+mn-lt"/>
            </a:endParaRPr>
          </a:p>
        </p:txBody>
      </p:sp>
      <p:sp>
        <p:nvSpPr>
          <p:cNvPr id="5" name="Title 1"/>
          <p:cNvSpPr txBox="1">
            <a:spLocks/>
          </p:cNvSpPr>
          <p:nvPr userDrawn="1"/>
        </p:nvSpPr>
        <p:spPr>
          <a:xfrm>
            <a:off x="681830" y="1707654"/>
            <a:ext cx="7780339" cy="991791"/>
          </a:xfrm>
          <a:prstGeom prst="rect">
            <a:avLst/>
          </a:prstGeom>
        </p:spPr>
        <p:txBody>
          <a:bodyPr vert="horz" lIns="0" tIns="45720" rIns="91440" bIns="45720" rtlCol="0" anchor="b" anchorCtr="0">
            <a:normAutofit fontScale="97500"/>
          </a:bodyPr>
          <a:lstStyle>
            <a:lvl1pPr algn="ctr" rtl="0" eaLnBrk="1" fontAlgn="base" hangingPunct="1">
              <a:spcBef>
                <a:spcPct val="0"/>
              </a:spcBef>
              <a:spcAft>
                <a:spcPct val="0"/>
              </a:spcAft>
              <a:defRPr sz="2400" b="0" i="0" cap="none" spc="0">
                <a:solidFill>
                  <a:schemeClr val="bg1"/>
                </a:solidFill>
                <a:latin typeface="Calibri Light" charset="0"/>
                <a:ea typeface="Calibri Light" charset="0"/>
                <a:cs typeface="Calibri Light" charset="0"/>
              </a:defRPr>
            </a:lvl1pPr>
            <a:lvl2pPr algn="l" rtl="0" eaLnBrk="1" fontAlgn="base" hangingPunct="1">
              <a:spcBef>
                <a:spcPct val="0"/>
              </a:spcBef>
              <a:spcAft>
                <a:spcPct val="0"/>
              </a:spcAft>
              <a:defRPr sz="2850">
                <a:solidFill>
                  <a:srgbClr val="D7182A"/>
                </a:solidFill>
                <a:latin typeface="Arial" charset="0"/>
              </a:defRPr>
            </a:lvl2pPr>
            <a:lvl3pPr algn="l" rtl="0" eaLnBrk="1" fontAlgn="base" hangingPunct="1">
              <a:spcBef>
                <a:spcPct val="0"/>
              </a:spcBef>
              <a:spcAft>
                <a:spcPct val="0"/>
              </a:spcAft>
              <a:defRPr sz="2850">
                <a:solidFill>
                  <a:srgbClr val="D7182A"/>
                </a:solidFill>
                <a:latin typeface="Arial" charset="0"/>
              </a:defRPr>
            </a:lvl3pPr>
            <a:lvl4pPr algn="l" rtl="0" eaLnBrk="1" fontAlgn="base" hangingPunct="1">
              <a:spcBef>
                <a:spcPct val="0"/>
              </a:spcBef>
              <a:spcAft>
                <a:spcPct val="0"/>
              </a:spcAft>
              <a:defRPr sz="2850">
                <a:solidFill>
                  <a:srgbClr val="D7182A"/>
                </a:solidFill>
                <a:latin typeface="Arial" charset="0"/>
              </a:defRPr>
            </a:lvl4pPr>
            <a:lvl5pPr algn="l" rtl="0" eaLnBrk="1" fontAlgn="base" hangingPunct="1">
              <a:spcBef>
                <a:spcPct val="0"/>
              </a:spcBef>
              <a:spcAft>
                <a:spcPct val="0"/>
              </a:spcAft>
              <a:defRPr sz="2850">
                <a:solidFill>
                  <a:srgbClr val="D7182A"/>
                </a:solidFill>
                <a:latin typeface="Arial" charset="0"/>
              </a:defRPr>
            </a:lvl5pPr>
            <a:lvl6pPr marL="402335" algn="l" rtl="0" eaLnBrk="1" fontAlgn="base" hangingPunct="1">
              <a:spcBef>
                <a:spcPct val="0"/>
              </a:spcBef>
              <a:spcAft>
                <a:spcPct val="0"/>
              </a:spcAft>
              <a:defRPr sz="2850">
                <a:solidFill>
                  <a:srgbClr val="D7182A"/>
                </a:solidFill>
                <a:latin typeface="Arial" charset="0"/>
              </a:defRPr>
            </a:lvl6pPr>
            <a:lvl7pPr marL="804669" algn="l" rtl="0" eaLnBrk="1" fontAlgn="base" hangingPunct="1">
              <a:spcBef>
                <a:spcPct val="0"/>
              </a:spcBef>
              <a:spcAft>
                <a:spcPct val="0"/>
              </a:spcAft>
              <a:defRPr sz="2850">
                <a:solidFill>
                  <a:srgbClr val="D7182A"/>
                </a:solidFill>
                <a:latin typeface="Arial" charset="0"/>
              </a:defRPr>
            </a:lvl7pPr>
            <a:lvl8pPr marL="1207004" algn="l" rtl="0" eaLnBrk="1" fontAlgn="base" hangingPunct="1">
              <a:spcBef>
                <a:spcPct val="0"/>
              </a:spcBef>
              <a:spcAft>
                <a:spcPct val="0"/>
              </a:spcAft>
              <a:defRPr sz="2850">
                <a:solidFill>
                  <a:srgbClr val="D7182A"/>
                </a:solidFill>
                <a:latin typeface="Arial" charset="0"/>
              </a:defRPr>
            </a:lvl8pPr>
            <a:lvl9pPr marL="1609339" algn="l" rtl="0" eaLnBrk="1" fontAlgn="base" hangingPunct="1">
              <a:spcBef>
                <a:spcPct val="0"/>
              </a:spcBef>
              <a:spcAft>
                <a:spcPct val="0"/>
              </a:spcAft>
              <a:defRPr sz="2850">
                <a:solidFill>
                  <a:srgbClr val="D7182A"/>
                </a:solidFill>
                <a:latin typeface="Arial" charset="0"/>
              </a:defRPr>
            </a:lvl9pPr>
          </a:lstStyle>
          <a:p>
            <a:r>
              <a:rPr lang="en-US" dirty="0"/>
              <a:t>ADVANCED MATERIALS </a:t>
            </a:r>
            <a:br>
              <a:rPr lang="en-US" dirty="0"/>
            </a:br>
            <a:r>
              <a:rPr lang="en-US" dirty="0"/>
              <a:t>SHAPING THE FUTURE</a:t>
            </a:r>
            <a:endParaRPr lang="en-US" kern="0" dirty="0"/>
          </a:p>
        </p:txBody>
      </p:sp>
      <p:pic>
        <p:nvPicPr>
          <p:cNvPr id="8"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3922" t="-657" r="2706" b="67987"/>
          <a:stretch/>
        </p:blipFill>
        <p:spPr>
          <a:xfrm>
            <a:off x="-1" y="3343300"/>
            <a:ext cx="9144000" cy="1800200"/>
          </a:xfrm>
          <a:prstGeom prst="rect">
            <a:avLst/>
          </a:prstGeom>
        </p:spPr>
      </p:pic>
    </p:spTree>
    <p:extLst>
      <p:ext uri="{BB962C8B-B14F-4D97-AF65-F5344CB8AC3E}">
        <p14:creationId xmlns:p14="http://schemas.microsoft.com/office/powerpoint/2010/main" val="386954787"/>
      </p:ext>
    </p:extLst>
  </p:cSld>
  <p:clrMapOvr>
    <a:masterClrMapping/>
  </p:clrMapOvr>
  <p:hf hdr="0" dt="0"/>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lumn-Title">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fld id="{191422C9-2495-47AA-B201-BF726A2B5232}" type="slidenum">
              <a:rPr lang="en-GB" smtClean="0"/>
              <a:pPr/>
              <a:t>‹#›</a:t>
            </a:fld>
            <a:endParaRPr lang="en-GB" dirty="0"/>
          </a:p>
        </p:txBody>
      </p:sp>
      <p:sp>
        <p:nvSpPr>
          <p:cNvPr id="5" name="Content Placeholder 4"/>
          <p:cNvSpPr>
            <a:spLocks noGrp="1"/>
          </p:cNvSpPr>
          <p:nvPr>
            <p:ph sz="quarter" idx="12" hasCustomPrompt="1"/>
          </p:nvPr>
        </p:nvSpPr>
        <p:spPr>
          <a:xfrm>
            <a:off x="396050" y="1203598"/>
            <a:ext cx="8353044" cy="34409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err="1"/>
              <a:t>Click</a:t>
            </a:r>
            <a:r>
              <a:rPr lang="nb-NO" dirty="0"/>
              <a:t> to </a:t>
            </a:r>
            <a:r>
              <a:rPr lang="nb-NO" dirty="0" err="1"/>
              <a:t>edit</a:t>
            </a:r>
            <a:r>
              <a:rPr lang="nb-NO" dirty="0"/>
              <a:t> </a:t>
            </a:r>
            <a:r>
              <a:rPr lang="nb-NO" dirty="0" err="1"/>
              <a:t>text</a:t>
            </a:r>
            <a:r>
              <a:rPr lang="nb-NO" dirty="0"/>
              <a:t> </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4" name="Plassholder for tekst 3"/>
          <p:cNvSpPr>
            <a:spLocks noGrp="1"/>
          </p:cNvSpPr>
          <p:nvPr>
            <p:ph type="body" sz="quarter" idx="14" hasCustomPrompt="1"/>
          </p:nvPr>
        </p:nvSpPr>
        <p:spPr>
          <a:xfrm>
            <a:off x="611560" y="4910432"/>
            <a:ext cx="4254011" cy="181610"/>
          </a:xfrm>
        </p:spPr>
        <p:txBody>
          <a:bodyPr/>
          <a:lstStyle>
            <a:lvl1pPr marL="0" marR="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800">
                <a:solidFill>
                  <a:srgbClr val="A6A6A6"/>
                </a:solidFill>
              </a:defRPr>
            </a:lvl1pPr>
          </a:lstStyle>
          <a:p>
            <a:pPr marL="0" marR="0" lvl="0" indent="0" algn="l" defTabSz="91440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US" dirty="0"/>
              <a:t>Click to edit: Source</a:t>
            </a:r>
          </a:p>
        </p:txBody>
      </p:sp>
      <p:sp>
        <p:nvSpPr>
          <p:cNvPr id="2" name="Title 1"/>
          <p:cNvSpPr>
            <a:spLocks noGrp="1"/>
          </p:cNvSpPr>
          <p:nvPr>
            <p:ph type="title" hasCustomPrompt="1"/>
          </p:nvPr>
        </p:nvSpPr>
        <p:spPr/>
        <p:txBody>
          <a:bodyPr/>
          <a:lstStyle/>
          <a:p>
            <a:r>
              <a:rPr lang="en-US" dirty="0"/>
              <a:t>Click to edit title style</a:t>
            </a:r>
            <a:endParaRPr lang="en-GB" dirty="0"/>
          </a:p>
        </p:txBody>
      </p:sp>
    </p:spTree>
    <p:extLst>
      <p:ext uri="{BB962C8B-B14F-4D97-AF65-F5344CB8AC3E}">
        <p14:creationId xmlns:p14="http://schemas.microsoft.com/office/powerpoint/2010/main" val="4184275984"/>
      </p:ext>
    </p:extLst>
  </p:cSld>
  <p:clrMapOvr>
    <a:masterClrMapping/>
  </p:clrMapOvr>
  <p:extLst mod="1">
    <p:ext uri="{DCECCB84-F9BA-43D5-87BE-67443E8EF086}">
      <p15:sldGuideLst xmlns:p15="http://schemas.microsoft.com/office/powerpoint/2012/main">
        <p15:guide id="1" orient="horz" pos="3162">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hree columns-title">
    <p:spTree>
      <p:nvGrpSpPr>
        <p:cNvPr id="1" name=""/>
        <p:cNvGrpSpPr/>
        <p:nvPr/>
      </p:nvGrpSpPr>
      <p:grpSpPr>
        <a:xfrm>
          <a:off x="0" y="0"/>
          <a:ext cx="0" cy="0"/>
          <a:chOff x="0" y="0"/>
          <a:chExt cx="0" cy="0"/>
        </a:xfrm>
      </p:grpSpPr>
      <p:sp>
        <p:nvSpPr>
          <p:cNvPr id="6" name="Content Placeholder 5"/>
          <p:cNvSpPr>
            <a:spLocks noGrp="1"/>
          </p:cNvSpPr>
          <p:nvPr>
            <p:ph sz="quarter" idx="10" hasCustomPrompt="1"/>
          </p:nvPr>
        </p:nvSpPr>
        <p:spPr>
          <a:xfrm>
            <a:off x="628649" y="1370013"/>
            <a:ext cx="2541600" cy="3262312"/>
          </a:xfrm>
        </p:spPr>
        <p:txBody>
          <a:bodyPr/>
          <a:lstStyle>
            <a:lvl1pPr>
              <a:defRPr>
                <a:solidFill>
                  <a:schemeClr val="tx1"/>
                </a:solidFill>
              </a:defRPr>
            </a:lvl1pPr>
          </a:lstStyle>
          <a:p>
            <a:pPr lvl="0"/>
            <a:r>
              <a:rPr lang="nb-NO" dirty="0" err="1"/>
              <a:t>Click</a:t>
            </a:r>
            <a:r>
              <a:rPr lang="nb-NO" dirty="0"/>
              <a:t> to </a:t>
            </a:r>
            <a:r>
              <a:rPr lang="nb-NO" dirty="0" err="1"/>
              <a:t>edit</a:t>
            </a:r>
            <a:r>
              <a:rPr lang="nb-NO" dirty="0"/>
              <a:t> </a:t>
            </a:r>
            <a:r>
              <a:rPr lang="nb-NO" dirty="0" err="1"/>
              <a:t>text</a:t>
            </a:r>
            <a:r>
              <a:rPr lang="nb-NO" dirty="0"/>
              <a:t> </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9" name="Slide Number Placeholder 8"/>
          <p:cNvSpPr>
            <a:spLocks noGrp="1"/>
          </p:cNvSpPr>
          <p:nvPr>
            <p:ph type="sldNum" sz="quarter" idx="12"/>
          </p:nvPr>
        </p:nvSpPr>
        <p:spPr/>
        <p:txBody>
          <a:bodyPr/>
          <a:lstStyle/>
          <a:p>
            <a:fld id="{191422C9-2495-47AA-B201-BF726A2B5232}" type="slidenum">
              <a:rPr lang="en-GB" smtClean="0"/>
              <a:pPr/>
              <a:t>‹#›</a:t>
            </a:fld>
            <a:endParaRPr lang="en-GB" dirty="0"/>
          </a:p>
        </p:txBody>
      </p:sp>
      <p:sp>
        <p:nvSpPr>
          <p:cNvPr id="7" name="Content Placeholder 5"/>
          <p:cNvSpPr>
            <a:spLocks noGrp="1"/>
          </p:cNvSpPr>
          <p:nvPr>
            <p:ph sz="quarter" idx="13" hasCustomPrompt="1"/>
          </p:nvPr>
        </p:nvSpPr>
        <p:spPr>
          <a:xfrm>
            <a:off x="3328960" y="1370013"/>
            <a:ext cx="2539183" cy="3262312"/>
          </a:xfrm>
        </p:spPr>
        <p:txBody>
          <a:bodyPr/>
          <a:lstStyle>
            <a:lvl1pPr>
              <a:defRPr>
                <a:solidFill>
                  <a:schemeClr val="tx1"/>
                </a:solidFill>
              </a:defRPr>
            </a:lvl1pPr>
          </a:lstStyle>
          <a:p>
            <a:pPr lvl="0"/>
            <a:r>
              <a:rPr lang="nb-NO" dirty="0" err="1"/>
              <a:t>Click</a:t>
            </a:r>
            <a:r>
              <a:rPr lang="nb-NO" dirty="0"/>
              <a:t> to </a:t>
            </a:r>
            <a:r>
              <a:rPr lang="nb-NO" dirty="0" err="1"/>
              <a:t>edit</a:t>
            </a:r>
            <a:r>
              <a:rPr lang="nb-NO" dirty="0"/>
              <a:t> </a:t>
            </a:r>
            <a:r>
              <a:rPr lang="nb-NO" dirty="0" err="1"/>
              <a:t>text</a:t>
            </a:r>
            <a:r>
              <a:rPr lang="nb-NO" dirty="0"/>
              <a:t> </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11" name="Content Placeholder 5"/>
          <p:cNvSpPr>
            <a:spLocks noGrp="1"/>
          </p:cNvSpPr>
          <p:nvPr>
            <p:ph sz="quarter" idx="14" hasCustomPrompt="1"/>
          </p:nvPr>
        </p:nvSpPr>
        <p:spPr>
          <a:xfrm>
            <a:off x="6029272" y="1370013"/>
            <a:ext cx="2487600" cy="3262312"/>
          </a:xfrm>
        </p:spPr>
        <p:txBody>
          <a:bodyPr/>
          <a:lstStyle>
            <a:lvl1pPr>
              <a:defRPr>
                <a:solidFill>
                  <a:schemeClr val="tx1"/>
                </a:solidFill>
              </a:defRPr>
            </a:lvl1pPr>
          </a:lstStyle>
          <a:p>
            <a:pPr lvl="0"/>
            <a:r>
              <a:rPr lang="nb-NO" dirty="0" err="1"/>
              <a:t>Click</a:t>
            </a:r>
            <a:r>
              <a:rPr lang="nb-NO" dirty="0"/>
              <a:t> to </a:t>
            </a:r>
            <a:r>
              <a:rPr lang="nb-NO" dirty="0" err="1"/>
              <a:t>edit</a:t>
            </a:r>
            <a:r>
              <a:rPr lang="nb-NO" dirty="0"/>
              <a:t> </a:t>
            </a:r>
            <a:r>
              <a:rPr lang="nb-NO" dirty="0" err="1"/>
              <a:t>text</a:t>
            </a:r>
            <a:r>
              <a:rPr lang="nb-NO" dirty="0"/>
              <a:t> </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3" name="Title 2"/>
          <p:cNvSpPr>
            <a:spLocks noGrp="1"/>
          </p:cNvSpPr>
          <p:nvPr>
            <p:ph type="title"/>
          </p:nvPr>
        </p:nvSpPr>
        <p:spPr/>
        <p:txBody>
          <a:bodyPr/>
          <a:lstStyle/>
          <a:p>
            <a:r>
              <a:rPr lang="nb-NO"/>
              <a:t>Click to edit Master title style</a:t>
            </a:r>
            <a:endParaRPr lang="en-US"/>
          </a:p>
        </p:txBody>
      </p:sp>
    </p:spTree>
    <p:extLst>
      <p:ext uri="{BB962C8B-B14F-4D97-AF65-F5344CB8AC3E}">
        <p14:creationId xmlns:p14="http://schemas.microsoft.com/office/powerpoint/2010/main" val="2561467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Column-Title">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fld id="{191422C9-2495-47AA-B201-BF726A2B5232}" type="slidenum">
              <a:rPr lang="en-GB" smtClean="0"/>
              <a:pPr/>
              <a:t>‹#›</a:t>
            </a:fld>
            <a:endParaRPr lang="en-GB" dirty="0"/>
          </a:p>
        </p:txBody>
      </p:sp>
      <p:sp>
        <p:nvSpPr>
          <p:cNvPr id="5" name="Content Placeholder 4"/>
          <p:cNvSpPr>
            <a:spLocks noGrp="1"/>
          </p:cNvSpPr>
          <p:nvPr>
            <p:ph sz="quarter" idx="12" hasCustomPrompt="1"/>
          </p:nvPr>
        </p:nvSpPr>
        <p:spPr>
          <a:xfrm>
            <a:off x="628650" y="1370013"/>
            <a:ext cx="7886700" cy="3262312"/>
          </a:xfr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err="1"/>
              <a:t>Click</a:t>
            </a:r>
            <a:r>
              <a:rPr lang="nb-NO" dirty="0"/>
              <a:t> to </a:t>
            </a:r>
            <a:r>
              <a:rPr lang="nb-NO" dirty="0" err="1"/>
              <a:t>edit</a:t>
            </a:r>
            <a:r>
              <a:rPr lang="nb-NO" dirty="0"/>
              <a:t> </a:t>
            </a:r>
            <a:r>
              <a:rPr lang="nb-NO" dirty="0" err="1"/>
              <a:t>text</a:t>
            </a:r>
            <a:r>
              <a:rPr lang="nb-NO" dirty="0"/>
              <a:t> </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3" name="Title 2"/>
          <p:cNvSpPr>
            <a:spLocks noGrp="1"/>
          </p:cNvSpPr>
          <p:nvPr>
            <p:ph type="title"/>
          </p:nvPr>
        </p:nvSpPr>
        <p:spPr/>
        <p:txBody>
          <a:bodyPr/>
          <a:lstStyle/>
          <a:p>
            <a:r>
              <a:rPr lang="nb-NO"/>
              <a:t>Click to edit Master title style</a:t>
            </a:r>
            <a:endParaRPr lang="en-US"/>
          </a:p>
        </p:txBody>
      </p:sp>
    </p:spTree>
    <p:extLst>
      <p:ext uri="{BB962C8B-B14F-4D97-AF65-F5344CB8AC3E}">
        <p14:creationId xmlns:p14="http://schemas.microsoft.com/office/powerpoint/2010/main" val="997084662"/>
      </p:ext>
    </p:extLst>
  </p:cSld>
  <p:clrMapOvr>
    <a:masterClrMapping/>
  </p:clrMapOvr>
  <p:extLst mod="1">
    <p:ext uri="{DCECCB84-F9BA-43D5-87BE-67443E8EF086}">
      <p15:sldGuideLst xmlns:p15="http://schemas.microsoft.com/office/powerpoint/2012/main">
        <p15:guide id="1" orient="horz" pos="3162">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396050" y="425848"/>
            <a:ext cx="8353044" cy="583908"/>
          </a:xfrm>
          <a:prstGeom prst="rect">
            <a:avLst/>
          </a:prstGeom>
        </p:spPr>
        <p:txBody>
          <a:bodyPr vert="horz" lIns="0" tIns="0" rIns="0" bIns="0" rtlCol="0" anchor="t" anchorCtr="0">
            <a:noAutofit/>
          </a:bodyPr>
          <a:lstStyle/>
          <a:p>
            <a:r>
              <a:rPr lang="en-GB" noProof="0" dirty="0"/>
              <a:t>Click to edit title</a:t>
            </a:r>
          </a:p>
        </p:txBody>
      </p:sp>
      <p:sp>
        <p:nvSpPr>
          <p:cNvPr id="7" name="Plassholder for lysbildenummer 5"/>
          <p:cNvSpPr>
            <a:spLocks noGrp="1"/>
          </p:cNvSpPr>
          <p:nvPr>
            <p:ph type="sldNum" sz="quarter" idx="4"/>
          </p:nvPr>
        </p:nvSpPr>
        <p:spPr>
          <a:xfrm>
            <a:off x="251520" y="4910432"/>
            <a:ext cx="288032" cy="181598"/>
          </a:xfrm>
          <a:prstGeom prst="rect">
            <a:avLst/>
          </a:prstGeom>
        </p:spPr>
        <p:txBody>
          <a:bodyPr lIns="0" tIns="0" rIns="0" bIns="0"/>
          <a:lstStyle>
            <a:lvl1pPr algn="l">
              <a:defRPr sz="900" b="0" i="0">
                <a:solidFill>
                  <a:srgbClr val="A6A6A6"/>
                </a:solidFill>
                <a:latin typeface="Calibri" charset="0"/>
                <a:ea typeface="Calibri" charset="0"/>
                <a:cs typeface="Calibri" charset="0"/>
              </a:defRPr>
            </a:lvl1pPr>
          </a:lstStyle>
          <a:p>
            <a:fld id="{191422C9-2495-47AA-B201-BF726A2B5232}" type="slidenum">
              <a:rPr lang="en-GB" noProof="0" smtClean="0"/>
              <a:pPr/>
              <a:t>‹#›</a:t>
            </a:fld>
            <a:endParaRPr lang="en-GB" noProof="0" dirty="0"/>
          </a:p>
        </p:txBody>
      </p:sp>
      <p:sp>
        <p:nvSpPr>
          <p:cNvPr id="2" name="Text Placeholder 1"/>
          <p:cNvSpPr>
            <a:spLocks noGrp="1"/>
          </p:cNvSpPr>
          <p:nvPr>
            <p:ph type="body" idx="1"/>
          </p:nvPr>
        </p:nvSpPr>
        <p:spPr>
          <a:xfrm>
            <a:off x="396049" y="1203598"/>
            <a:ext cx="8353043" cy="3440983"/>
          </a:xfrm>
          <a:prstGeom prst="rect">
            <a:avLst/>
          </a:prstGeom>
        </p:spPr>
        <p:txBody>
          <a:bodyPr vert="horz" lIns="0" tIns="0" rIns="0" bIns="0" rtlCol="0">
            <a:noAutofit/>
          </a:body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Plassholder for bunntekst 10"/>
          <p:cNvSpPr>
            <a:spLocks noGrp="1"/>
          </p:cNvSpPr>
          <p:nvPr>
            <p:ph type="ftr" sz="quarter" idx="3"/>
          </p:nvPr>
        </p:nvSpPr>
        <p:spPr>
          <a:xfrm>
            <a:off x="612077" y="4910432"/>
            <a:ext cx="4255732" cy="181598"/>
          </a:xfrm>
          <a:prstGeom prst="rect">
            <a:avLst/>
          </a:prstGeom>
        </p:spPr>
        <p:txBody>
          <a:bodyPr vert="horz" lIns="0" tIns="0" rIns="0" bIns="0" rtlCol="0" anchor="t"/>
          <a:lstStyle>
            <a:lvl1pPr algn="l">
              <a:defRPr sz="800">
                <a:solidFill>
                  <a:schemeClr val="tx1">
                    <a:tint val="75000"/>
                  </a:schemeClr>
                </a:solidFill>
                <a:latin typeface="Calibri Light" panose="020F0302020204030204" pitchFamily="34" charset="0"/>
              </a:defRPr>
            </a:lvl1pPr>
          </a:lstStyle>
          <a:p>
            <a:r>
              <a:rPr lang="en-GB" noProof="0" dirty="0"/>
              <a:t>Click to edit: Source</a:t>
            </a:r>
          </a:p>
        </p:txBody>
      </p:sp>
      <p:pic>
        <p:nvPicPr>
          <p:cNvPr id="5" name="Picture 4"/>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8043456" y="4754286"/>
            <a:ext cx="838302" cy="265736"/>
          </a:xfrm>
          <a:prstGeom prst="rect">
            <a:avLst/>
          </a:prstGeom>
        </p:spPr>
      </p:pic>
    </p:spTree>
    <p:extLst>
      <p:ext uri="{BB962C8B-B14F-4D97-AF65-F5344CB8AC3E}">
        <p14:creationId xmlns:p14="http://schemas.microsoft.com/office/powerpoint/2010/main" val="3388801355"/>
      </p:ext>
    </p:extLst>
  </p:cSld>
  <p:clrMap bg1="lt1" tx1="dk1" bg2="lt2" tx2="dk2" accent1="accent1" accent2="accent2" accent3="accent3" accent4="accent4" accent5="accent5" accent6="accent6" hlink="hlink" folHlink="folHlink"/>
  <p:sldLayoutIdLst>
    <p:sldLayoutId id="2147483721" r:id="rId1"/>
    <p:sldLayoutId id="2147483710" r:id="rId2"/>
    <p:sldLayoutId id="2147483697" r:id="rId3"/>
    <p:sldLayoutId id="2147483700" r:id="rId4"/>
    <p:sldLayoutId id="2147483717" r:id="rId5"/>
    <p:sldLayoutId id="2147483724" r:id="rId6"/>
    <p:sldLayoutId id="2147483701" r:id="rId7"/>
    <p:sldLayoutId id="2147483728" r:id="rId8"/>
    <p:sldLayoutId id="2147483725" r:id="rId9"/>
    <p:sldLayoutId id="2147483712" r:id="rId10"/>
    <p:sldLayoutId id="2147483714" r:id="rId11"/>
    <p:sldLayoutId id="2147483719" r:id="rId12"/>
    <p:sldLayoutId id="2147483704" r:id="rId13"/>
    <p:sldLayoutId id="2147483706" r:id="rId14"/>
    <p:sldLayoutId id="2147483715" r:id="rId15"/>
    <p:sldLayoutId id="2147483729" r:id="rId16"/>
    <p:sldLayoutId id="2147483731" r:id="rId17"/>
    <p:sldLayoutId id="2147483732" r:id="rId18"/>
  </p:sldLayoutIdLst>
  <p:hf hdr="0" dt="0"/>
  <p:txStyles>
    <p:titleStyle>
      <a:lvl1pPr algn="l" rtl="0" eaLnBrk="1" fontAlgn="base" hangingPunct="1">
        <a:lnSpc>
          <a:spcPct val="90000"/>
        </a:lnSpc>
        <a:spcBef>
          <a:spcPct val="0"/>
        </a:spcBef>
        <a:spcAft>
          <a:spcPct val="0"/>
        </a:spcAft>
        <a:defRPr sz="2200" b="1" i="0" cap="none" spc="0">
          <a:solidFill>
            <a:schemeClr val="tx1"/>
          </a:solidFill>
          <a:latin typeface="Calibri" charset="0"/>
          <a:ea typeface="Calibri" charset="0"/>
          <a:cs typeface="Calibri" charset="0"/>
        </a:defRPr>
      </a:lvl1pPr>
      <a:lvl2pPr algn="l" rtl="0" eaLnBrk="1" fontAlgn="base" hangingPunct="1">
        <a:spcBef>
          <a:spcPct val="0"/>
        </a:spcBef>
        <a:spcAft>
          <a:spcPct val="0"/>
        </a:spcAft>
        <a:defRPr sz="2850">
          <a:solidFill>
            <a:srgbClr val="D7182A"/>
          </a:solidFill>
          <a:latin typeface="Arial" charset="0"/>
        </a:defRPr>
      </a:lvl2pPr>
      <a:lvl3pPr algn="l" rtl="0" eaLnBrk="1" fontAlgn="base" hangingPunct="1">
        <a:spcBef>
          <a:spcPct val="0"/>
        </a:spcBef>
        <a:spcAft>
          <a:spcPct val="0"/>
        </a:spcAft>
        <a:defRPr sz="2850">
          <a:solidFill>
            <a:srgbClr val="D7182A"/>
          </a:solidFill>
          <a:latin typeface="Arial" charset="0"/>
        </a:defRPr>
      </a:lvl3pPr>
      <a:lvl4pPr algn="l" rtl="0" eaLnBrk="1" fontAlgn="base" hangingPunct="1">
        <a:spcBef>
          <a:spcPct val="0"/>
        </a:spcBef>
        <a:spcAft>
          <a:spcPct val="0"/>
        </a:spcAft>
        <a:defRPr sz="2850">
          <a:solidFill>
            <a:srgbClr val="D7182A"/>
          </a:solidFill>
          <a:latin typeface="Arial" charset="0"/>
        </a:defRPr>
      </a:lvl4pPr>
      <a:lvl5pPr algn="l" rtl="0" eaLnBrk="1" fontAlgn="base" hangingPunct="1">
        <a:spcBef>
          <a:spcPct val="0"/>
        </a:spcBef>
        <a:spcAft>
          <a:spcPct val="0"/>
        </a:spcAft>
        <a:defRPr sz="2850">
          <a:solidFill>
            <a:srgbClr val="D7182A"/>
          </a:solidFill>
          <a:latin typeface="Arial" charset="0"/>
        </a:defRPr>
      </a:lvl5pPr>
      <a:lvl6pPr marL="402335" algn="l" rtl="0" eaLnBrk="1" fontAlgn="base" hangingPunct="1">
        <a:spcBef>
          <a:spcPct val="0"/>
        </a:spcBef>
        <a:spcAft>
          <a:spcPct val="0"/>
        </a:spcAft>
        <a:defRPr sz="2850">
          <a:solidFill>
            <a:srgbClr val="D7182A"/>
          </a:solidFill>
          <a:latin typeface="Arial" charset="0"/>
        </a:defRPr>
      </a:lvl6pPr>
      <a:lvl7pPr marL="804669" algn="l" rtl="0" eaLnBrk="1" fontAlgn="base" hangingPunct="1">
        <a:spcBef>
          <a:spcPct val="0"/>
        </a:spcBef>
        <a:spcAft>
          <a:spcPct val="0"/>
        </a:spcAft>
        <a:defRPr sz="2850">
          <a:solidFill>
            <a:srgbClr val="D7182A"/>
          </a:solidFill>
          <a:latin typeface="Arial" charset="0"/>
        </a:defRPr>
      </a:lvl7pPr>
      <a:lvl8pPr marL="1207004" algn="l" rtl="0" eaLnBrk="1" fontAlgn="base" hangingPunct="1">
        <a:spcBef>
          <a:spcPct val="0"/>
        </a:spcBef>
        <a:spcAft>
          <a:spcPct val="0"/>
        </a:spcAft>
        <a:defRPr sz="2850">
          <a:solidFill>
            <a:srgbClr val="D7182A"/>
          </a:solidFill>
          <a:latin typeface="Arial" charset="0"/>
        </a:defRPr>
      </a:lvl8pPr>
      <a:lvl9pPr marL="1609339" algn="l" rtl="0" eaLnBrk="1" fontAlgn="base" hangingPunct="1">
        <a:spcBef>
          <a:spcPct val="0"/>
        </a:spcBef>
        <a:spcAft>
          <a:spcPct val="0"/>
        </a:spcAft>
        <a:defRPr sz="2850">
          <a:solidFill>
            <a:srgbClr val="D7182A"/>
          </a:solidFill>
          <a:latin typeface="Arial" charset="0"/>
        </a:defRPr>
      </a:lvl9pPr>
    </p:titleStyle>
    <p:bodyStyle>
      <a:lvl1pPr marL="142560" indent="-142560" algn="l" rtl="0" eaLnBrk="1" fontAlgn="base" hangingPunct="1">
        <a:lnSpc>
          <a:spcPct val="90000"/>
        </a:lnSpc>
        <a:spcBef>
          <a:spcPts val="300"/>
        </a:spcBef>
        <a:spcAft>
          <a:spcPts val="300"/>
        </a:spcAft>
        <a:buClr>
          <a:schemeClr val="accent1"/>
        </a:buClr>
        <a:buFont typeface="Arial" panose="020B060402020202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1pPr>
      <a:lvl2pPr marL="288000" indent="-144000" algn="l" rtl="0" eaLnBrk="1" fontAlgn="base" hangingPunct="1">
        <a:lnSpc>
          <a:spcPct val="90000"/>
        </a:lnSpc>
        <a:spcBef>
          <a:spcPts val="300"/>
        </a:spcBef>
        <a:spcAft>
          <a:spcPts val="300"/>
        </a:spcAft>
        <a:buClr>
          <a:schemeClr val="accent1"/>
        </a:buClr>
        <a:buFont typeface="Calibri Light" panose="020F0302020204030204" pitchFamily="34" charset="0"/>
        <a:buChar char="-"/>
        <a:defRPr sz="1400" b="0" i="0" baseline="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2pPr>
      <a:lvl3pPr marL="432000" indent="-142560" algn="l" rtl="0" eaLnBrk="1" fontAlgn="base" hangingPunct="1">
        <a:lnSpc>
          <a:spcPct val="90000"/>
        </a:lnSpc>
        <a:spcBef>
          <a:spcPts val="300"/>
        </a:spcBef>
        <a:spcAft>
          <a:spcPts val="300"/>
        </a:spcAft>
        <a:buClr>
          <a:schemeClr val="accent1"/>
        </a:buClr>
        <a:buFont typeface="Arial" panose="020B060402020202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3pPr>
      <a:lvl4pPr marL="576000" indent="-144000" algn="l" rtl="0" eaLnBrk="1" fontAlgn="base" hangingPunct="1">
        <a:lnSpc>
          <a:spcPct val="90000"/>
        </a:lnSpc>
        <a:spcBef>
          <a:spcPts val="300"/>
        </a:spcBef>
        <a:spcAft>
          <a:spcPts val="300"/>
        </a:spcAft>
        <a:buClr>
          <a:schemeClr val="accent1"/>
        </a:buClr>
        <a:buFont typeface="Calibri Light" panose="020F030202020403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4pPr>
      <a:lvl5pPr marL="720000" indent="-142560" algn="l" rtl="0" eaLnBrk="1" fontAlgn="base" hangingPunct="1">
        <a:lnSpc>
          <a:spcPct val="90000"/>
        </a:lnSpc>
        <a:spcBef>
          <a:spcPts val="300"/>
        </a:spcBef>
        <a:spcAft>
          <a:spcPts val="300"/>
        </a:spcAft>
        <a:buClr>
          <a:schemeClr val="accent1"/>
        </a:buClr>
        <a:buFont typeface="Arial" panose="020B060402020202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5pPr>
      <a:lvl6pPr marL="2212841" indent="-201167" algn="l" rtl="0" eaLnBrk="1" fontAlgn="base" hangingPunct="1">
        <a:spcBef>
          <a:spcPct val="0"/>
        </a:spcBef>
        <a:spcAft>
          <a:spcPct val="30000"/>
        </a:spcAft>
        <a:buClr>
          <a:srgbClr val="D7162A"/>
        </a:buClr>
        <a:buChar char="–"/>
        <a:defRPr>
          <a:solidFill>
            <a:srgbClr val="000000"/>
          </a:solidFill>
          <a:latin typeface="+mn-lt"/>
        </a:defRPr>
      </a:lvl6pPr>
      <a:lvl7pPr marL="2615175" indent="-201167" algn="l" rtl="0" eaLnBrk="1" fontAlgn="base" hangingPunct="1">
        <a:spcBef>
          <a:spcPct val="0"/>
        </a:spcBef>
        <a:spcAft>
          <a:spcPct val="30000"/>
        </a:spcAft>
        <a:buClr>
          <a:srgbClr val="D7162A"/>
        </a:buClr>
        <a:buChar char="–"/>
        <a:defRPr>
          <a:solidFill>
            <a:srgbClr val="000000"/>
          </a:solidFill>
          <a:latin typeface="+mn-lt"/>
        </a:defRPr>
      </a:lvl7pPr>
      <a:lvl8pPr marL="3017510" indent="-201167" algn="l" rtl="0" eaLnBrk="1" fontAlgn="base" hangingPunct="1">
        <a:spcBef>
          <a:spcPct val="0"/>
        </a:spcBef>
        <a:spcAft>
          <a:spcPct val="30000"/>
        </a:spcAft>
        <a:buClr>
          <a:srgbClr val="D7162A"/>
        </a:buClr>
        <a:buChar char="–"/>
        <a:defRPr>
          <a:solidFill>
            <a:srgbClr val="000000"/>
          </a:solidFill>
          <a:latin typeface="+mn-lt"/>
        </a:defRPr>
      </a:lvl8pPr>
      <a:lvl9pPr marL="3419844" indent="-201167" algn="l" rtl="0" eaLnBrk="1" fontAlgn="base" hangingPunct="1">
        <a:spcBef>
          <a:spcPct val="0"/>
        </a:spcBef>
        <a:spcAft>
          <a:spcPct val="30000"/>
        </a:spcAft>
        <a:buClr>
          <a:srgbClr val="D7162A"/>
        </a:buClr>
        <a:buChar char="–"/>
        <a:defRPr>
          <a:solidFill>
            <a:srgbClr val="000000"/>
          </a:solidFill>
          <a:latin typeface="+mn-lt"/>
        </a:defRPr>
      </a:lvl9pPr>
    </p:bodyStyle>
    <p:otherStyle>
      <a:defPPr>
        <a:defRPr lang="nb-NO"/>
      </a:defPPr>
      <a:lvl1pPr marL="0" algn="l" defTabSz="804669" rtl="0" eaLnBrk="1" latinLnBrk="0" hangingPunct="1">
        <a:defRPr sz="1575" kern="1200">
          <a:solidFill>
            <a:schemeClr val="tx1"/>
          </a:solidFill>
          <a:latin typeface="+mn-lt"/>
          <a:ea typeface="+mn-ea"/>
          <a:cs typeface="+mn-cs"/>
        </a:defRPr>
      </a:lvl1pPr>
      <a:lvl2pPr marL="402335" algn="l" defTabSz="804669" rtl="0" eaLnBrk="1" latinLnBrk="0" hangingPunct="1">
        <a:defRPr sz="1575" kern="1200">
          <a:solidFill>
            <a:schemeClr val="tx1"/>
          </a:solidFill>
          <a:latin typeface="+mn-lt"/>
          <a:ea typeface="+mn-ea"/>
          <a:cs typeface="+mn-cs"/>
        </a:defRPr>
      </a:lvl2pPr>
      <a:lvl3pPr marL="804669" algn="l" defTabSz="804669" rtl="0" eaLnBrk="1" latinLnBrk="0" hangingPunct="1">
        <a:defRPr sz="1575" kern="1200">
          <a:solidFill>
            <a:schemeClr val="tx1"/>
          </a:solidFill>
          <a:latin typeface="+mn-lt"/>
          <a:ea typeface="+mn-ea"/>
          <a:cs typeface="+mn-cs"/>
        </a:defRPr>
      </a:lvl3pPr>
      <a:lvl4pPr marL="1207004" algn="l" defTabSz="804669" rtl="0" eaLnBrk="1" latinLnBrk="0" hangingPunct="1">
        <a:defRPr sz="1575" kern="1200">
          <a:solidFill>
            <a:schemeClr val="tx1"/>
          </a:solidFill>
          <a:latin typeface="+mn-lt"/>
          <a:ea typeface="+mn-ea"/>
          <a:cs typeface="+mn-cs"/>
        </a:defRPr>
      </a:lvl4pPr>
      <a:lvl5pPr marL="1609339" algn="l" defTabSz="804669" rtl="0" eaLnBrk="1" latinLnBrk="0" hangingPunct="1">
        <a:defRPr sz="1575" kern="1200">
          <a:solidFill>
            <a:schemeClr val="tx1"/>
          </a:solidFill>
          <a:latin typeface="+mn-lt"/>
          <a:ea typeface="+mn-ea"/>
          <a:cs typeface="+mn-cs"/>
        </a:defRPr>
      </a:lvl5pPr>
      <a:lvl6pPr marL="2011673" algn="l" defTabSz="804669" rtl="0" eaLnBrk="1" latinLnBrk="0" hangingPunct="1">
        <a:defRPr sz="1575" kern="1200">
          <a:solidFill>
            <a:schemeClr val="tx1"/>
          </a:solidFill>
          <a:latin typeface="+mn-lt"/>
          <a:ea typeface="+mn-ea"/>
          <a:cs typeface="+mn-cs"/>
        </a:defRPr>
      </a:lvl6pPr>
      <a:lvl7pPr marL="2414008" algn="l" defTabSz="804669" rtl="0" eaLnBrk="1" latinLnBrk="0" hangingPunct="1">
        <a:defRPr sz="1575" kern="1200">
          <a:solidFill>
            <a:schemeClr val="tx1"/>
          </a:solidFill>
          <a:latin typeface="+mn-lt"/>
          <a:ea typeface="+mn-ea"/>
          <a:cs typeface="+mn-cs"/>
        </a:defRPr>
      </a:lvl7pPr>
      <a:lvl8pPr marL="2816342" algn="l" defTabSz="804669" rtl="0" eaLnBrk="1" latinLnBrk="0" hangingPunct="1">
        <a:defRPr sz="1575" kern="1200">
          <a:solidFill>
            <a:schemeClr val="tx1"/>
          </a:solidFill>
          <a:latin typeface="+mn-lt"/>
          <a:ea typeface="+mn-ea"/>
          <a:cs typeface="+mn-cs"/>
        </a:defRPr>
      </a:lvl8pPr>
      <a:lvl9pPr marL="3218677" algn="l" defTabSz="804669" rtl="0" eaLnBrk="1" latinLnBrk="0" hangingPunct="1">
        <a:defRPr sz="157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emf"/><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emf"/><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en-GB" dirty="0" err="1"/>
              <a:t>Fornybar</a:t>
            </a:r>
            <a:r>
              <a:rPr lang="en-GB" dirty="0"/>
              <a:t> as </a:t>
            </a:r>
            <a:br>
              <a:rPr lang="en-GB" dirty="0"/>
            </a:br>
            <a:r>
              <a:rPr lang="en-GB" sz="2000" dirty="0" err="1"/>
              <a:t>Elkems</a:t>
            </a:r>
            <a:r>
              <a:rPr lang="en-GB" sz="2000" dirty="0"/>
              <a:t> </a:t>
            </a:r>
            <a:r>
              <a:rPr lang="en-GB" sz="2000" dirty="0" err="1"/>
              <a:t>innspill</a:t>
            </a:r>
            <a:r>
              <a:rPr lang="en-GB" sz="2000" dirty="0"/>
              <a:t> </a:t>
            </a:r>
            <a:r>
              <a:rPr lang="en-GB" sz="2000" dirty="0" err="1"/>
              <a:t>til</a:t>
            </a:r>
            <a:r>
              <a:rPr lang="en-GB" sz="2000" dirty="0"/>
              <a:t> </a:t>
            </a:r>
            <a:r>
              <a:rPr lang="en-GB" sz="2000" dirty="0" err="1"/>
              <a:t>innretning</a:t>
            </a:r>
            <a:endParaRPr lang="en-GB" sz="2000" dirty="0"/>
          </a:p>
        </p:txBody>
      </p:sp>
      <p:sp>
        <p:nvSpPr>
          <p:cNvPr id="3" name="Undertittel 2"/>
          <p:cNvSpPr>
            <a:spLocks noGrp="1"/>
          </p:cNvSpPr>
          <p:nvPr>
            <p:ph type="subTitle" idx="1"/>
          </p:nvPr>
        </p:nvSpPr>
        <p:spPr/>
        <p:txBody>
          <a:bodyPr>
            <a:normAutofit fontScale="92500" lnSpcReduction="20000"/>
          </a:bodyPr>
          <a:lstStyle/>
          <a:p>
            <a:r>
              <a:rPr lang="en-GB" dirty="0"/>
              <a:t>Kristin Karlstad</a:t>
            </a:r>
          </a:p>
          <a:p>
            <a:r>
              <a:rPr lang="en-GB" dirty="0"/>
              <a:t>14 </a:t>
            </a:r>
            <a:r>
              <a:rPr lang="en-GB" dirty="0" err="1"/>
              <a:t>oktober</a:t>
            </a:r>
            <a:r>
              <a:rPr lang="en-GB" dirty="0"/>
              <a:t> 2016</a:t>
            </a:r>
          </a:p>
        </p:txBody>
      </p:sp>
    </p:spTree>
    <p:extLst>
      <p:ext uri="{BB962C8B-B14F-4D97-AF65-F5344CB8AC3E}">
        <p14:creationId xmlns:p14="http://schemas.microsoft.com/office/powerpoint/2010/main" val="1167923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3347864" y="1424035"/>
            <a:ext cx="2539183" cy="3262312"/>
          </a:xfrm>
        </p:spPr>
        <p:txBody>
          <a:bodyPr>
            <a:normAutofit/>
          </a:bodyPr>
          <a:lstStyle/>
          <a:p>
            <a:pPr marL="0" indent="0" eaLnBrk="0" hangingPunct="0">
              <a:spcBef>
                <a:spcPct val="5000"/>
              </a:spcBef>
              <a:buNone/>
              <a:defRPr/>
            </a:pPr>
            <a:endParaRPr lang="en-GB" dirty="0">
              <a:ea typeface="ＭＳ Ｐゴシック" pitchFamily="34" charset="-128"/>
            </a:endParaRPr>
          </a:p>
          <a:p>
            <a:pPr eaLnBrk="0" hangingPunct="0">
              <a:spcBef>
                <a:spcPct val="5000"/>
              </a:spcBef>
              <a:defRPr/>
            </a:pPr>
            <a:r>
              <a:rPr lang="en-GB" dirty="0">
                <a:ea typeface="ＭＳ Ｐゴシック" pitchFamily="34" charset="-128"/>
              </a:rPr>
              <a:t>CO</a:t>
            </a:r>
            <a:r>
              <a:rPr lang="en-GB" baseline="-25000" dirty="0">
                <a:ea typeface="ＭＳ Ｐゴシック" pitchFamily="34" charset="-128"/>
              </a:rPr>
              <a:t>2</a:t>
            </a:r>
            <a:r>
              <a:rPr lang="en-GB" dirty="0">
                <a:ea typeface="ＭＳ Ｐゴシック" pitchFamily="34" charset="-128"/>
              </a:rPr>
              <a:t> – </a:t>
            </a:r>
            <a:r>
              <a:rPr lang="en-GB" dirty="0" err="1">
                <a:ea typeface="ＭＳ Ｐゴシック" pitchFamily="34" charset="-128"/>
              </a:rPr>
              <a:t>regelverk</a:t>
            </a:r>
            <a:endParaRPr lang="en-GB" dirty="0">
              <a:ea typeface="ＭＳ Ｐゴシック" pitchFamily="34" charset="-128"/>
            </a:endParaRPr>
          </a:p>
          <a:p>
            <a:pPr eaLnBrk="0" hangingPunct="0">
              <a:spcBef>
                <a:spcPct val="5000"/>
              </a:spcBef>
              <a:defRPr/>
            </a:pPr>
            <a:r>
              <a:rPr lang="en-GB" dirty="0" err="1">
                <a:ea typeface="ＭＳ Ｐゴシック" pitchFamily="34" charset="-128"/>
              </a:rPr>
              <a:t>Fornybar</a:t>
            </a:r>
            <a:r>
              <a:rPr lang="en-GB" dirty="0">
                <a:ea typeface="ＭＳ Ｐゴシック" pitchFamily="34" charset="-128"/>
              </a:rPr>
              <a:t> </a:t>
            </a:r>
            <a:r>
              <a:rPr lang="en-GB" dirty="0" err="1">
                <a:ea typeface="ＭＳ Ｐゴシック" pitchFamily="34" charset="-128"/>
              </a:rPr>
              <a:t>energi</a:t>
            </a:r>
            <a:endParaRPr lang="en-GB" dirty="0">
              <a:ea typeface="ＭＳ Ｐゴシック" pitchFamily="34" charset="-128"/>
            </a:endParaRPr>
          </a:p>
          <a:p>
            <a:pPr eaLnBrk="0" hangingPunct="0">
              <a:spcBef>
                <a:spcPct val="5000"/>
              </a:spcBef>
              <a:defRPr/>
            </a:pPr>
            <a:endParaRPr lang="en-GB" dirty="0">
              <a:ea typeface="ＭＳ Ｐゴシック" pitchFamily="34" charset="-128"/>
            </a:endParaRPr>
          </a:p>
          <a:p>
            <a:pPr eaLnBrk="0" hangingPunct="0">
              <a:spcBef>
                <a:spcPct val="5000"/>
              </a:spcBef>
              <a:defRPr/>
            </a:pPr>
            <a:r>
              <a:rPr lang="en-GB" dirty="0" err="1">
                <a:ea typeface="ＭＳ Ｐゴシック" pitchFamily="34" charset="-128"/>
              </a:rPr>
              <a:t>Energieffektivisering</a:t>
            </a:r>
            <a:endParaRPr lang="en-GB" dirty="0">
              <a:ea typeface="ＭＳ Ｐゴシック" pitchFamily="34" charset="-128"/>
            </a:endParaRPr>
          </a:p>
          <a:p>
            <a:pPr eaLnBrk="0" hangingPunct="0">
              <a:spcBef>
                <a:spcPct val="5000"/>
              </a:spcBef>
              <a:defRPr/>
            </a:pPr>
            <a:r>
              <a:rPr lang="en-GB" dirty="0">
                <a:ea typeface="ＭＳ Ｐゴシック" pitchFamily="34" charset="-128"/>
              </a:rPr>
              <a:t>Transport</a:t>
            </a:r>
          </a:p>
          <a:p>
            <a:pPr eaLnBrk="0" hangingPunct="0">
              <a:spcBef>
                <a:spcPct val="5000"/>
              </a:spcBef>
              <a:defRPr/>
            </a:pPr>
            <a:endParaRPr lang="en-GB" dirty="0">
              <a:ea typeface="ＭＳ Ｐゴシック" pitchFamily="34" charset="-128"/>
            </a:endParaRPr>
          </a:p>
          <a:p>
            <a:pPr eaLnBrk="0" hangingPunct="0">
              <a:spcBef>
                <a:spcPct val="5000"/>
              </a:spcBef>
              <a:buFont typeface="Arial" charset="0"/>
              <a:buChar char="•"/>
              <a:defRPr/>
            </a:pPr>
            <a:r>
              <a:rPr lang="en-GB" dirty="0" err="1">
                <a:ea typeface="ＭＳ Ｐゴシック" pitchFamily="34" charset="-128"/>
              </a:rPr>
              <a:t>Industrialisering</a:t>
            </a:r>
            <a:endParaRPr lang="en-GB" dirty="0">
              <a:ea typeface="ＭＳ Ｐゴシック" pitchFamily="34" charset="-128"/>
            </a:endParaRPr>
          </a:p>
          <a:p>
            <a:pPr eaLnBrk="0" hangingPunct="0">
              <a:spcBef>
                <a:spcPct val="5000"/>
              </a:spcBef>
              <a:buFont typeface="Arial" charset="0"/>
              <a:buChar char="•"/>
              <a:defRPr/>
            </a:pPr>
            <a:r>
              <a:rPr lang="en-GB" dirty="0" err="1">
                <a:solidFill>
                  <a:srgbClr val="363E4A"/>
                </a:solidFill>
                <a:ea typeface="ＭＳ Ｐゴシック" pitchFamily="34" charset="-128"/>
              </a:rPr>
              <a:t>Infrastruktur</a:t>
            </a:r>
            <a:endParaRPr lang="en-GB" dirty="0">
              <a:solidFill>
                <a:srgbClr val="363E4A"/>
              </a:solidFill>
              <a:ea typeface="ＭＳ Ｐゴシック" pitchFamily="34" charset="-128"/>
            </a:endParaRPr>
          </a:p>
          <a:p>
            <a:pPr eaLnBrk="0" hangingPunct="0">
              <a:spcBef>
                <a:spcPct val="5000"/>
              </a:spcBef>
              <a:buFont typeface="Arial" charset="0"/>
              <a:buChar char="•"/>
              <a:defRPr/>
            </a:pPr>
            <a:endParaRPr lang="en-GB" dirty="0">
              <a:solidFill>
                <a:srgbClr val="363E4A"/>
              </a:solidFill>
              <a:ea typeface="ＭＳ Ｐゴシック" pitchFamily="34" charset="-128"/>
            </a:endParaRPr>
          </a:p>
          <a:p>
            <a:pPr eaLnBrk="0" hangingPunct="0">
              <a:spcBef>
                <a:spcPct val="5000"/>
              </a:spcBef>
              <a:buFont typeface="Arial" charset="0"/>
              <a:buChar char="•"/>
              <a:defRPr/>
            </a:pPr>
            <a:r>
              <a:rPr lang="en-GB" dirty="0" err="1">
                <a:solidFill>
                  <a:srgbClr val="363E4A"/>
                </a:solidFill>
                <a:ea typeface="ＭＳ Ｐゴシック" pitchFamily="34" charset="-128"/>
              </a:rPr>
              <a:t>Økte</a:t>
            </a:r>
            <a:r>
              <a:rPr lang="en-GB" dirty="0">
                <a:solidFill>
                  <a:srgbClr val="363E4A"/>
                </a:solidFill>
                <a:ea typeface="ＭＳ Ｐゴシック" pitchFamily="34" charset="-128"/>
              </a:rPr>
              <a:t> </a:t>
            </a:r>
            <a:r>
              <a:rPr lang="en-GB" dirty="0" err="1">
                <a:solidFill>
                  <a:srgbClr val="363E4A"/>
                </a:solidFill>
                <a:ea typeface="ＭＳ Ｐゴシック" pitchFamily="34" charset="-128"/>
              </a:rPr>
              <a:t>medisinske</a:t>
            </a:r>
            <a:r>
              <a:rPr lang="en-GB" dirty="0">
                <a:solidFill>
                  <a:srgbClr val="363E4A"/>
                </a:solidFill>
                <a:ea typeface="ＭＳ Ｐゴシック" pitchFamily="34" charset="-128"/>
              </a:rPr>
              <a:t> </a:t>
            </a:r>
            <a:r>
              <a:rPr lang="en-GB" dirty="0" err="1">
                <a:solidFill>
                  <a:srgbClr val="363E4A"/>
                </a:solidFill>
                <a:ea typeface="ＭＳ Ｐゴシック" pitchFamily="34" charset="-128"/>
              </a:rPr>
              <a:t>utgifter</a:t>
            </a:r>
            <a:endParaRPr lang="en-GB" dirty="0">
              <a:solidFill>
                <a:srgbClr val="363E4A"/>
              </a:solidFill>
              <a:ea typeface="ＭＳ Ｐゴシック" pitchFamily="34" charset="-128"/>
            </a:endParaRPr>
          </a:p>
          <a:p>
            <a:pPr eaLnBrk="0" hangingPunct="0">
              <a:spcBef>
                <a:spcPct val="5000"/>
              </a:spcBef>
              <a:buFont typeface="Arial" charset="0"/>
              <a:buChar char="•"/>
              <a:defRPr/>
            </a:pPr>
            <a:r>
              <a:rPr lang="en-GB" dirty="0" err="1">
                <a:solidFill>
                  <a:srgbClr val="363E4A"/>
                </a:solidFill>
                <a:ea typeface="ＭＳ Ｐゴシック" pitchFamily="34" charset="-128"/>
              </a:rPr>
              <a:t>Luksusvarer</a:t>
            </a:r>
            <a:endParaRPr lang="en-GB" dirty="0">
              <a:solidFill>
                <a:srgbClr val="363E4A"/>
              </a:solidFill>
              <a:ea typeface="ＭＳ Ｐゴシック" pitchFamily="34" charset="-128"/>
            </a:endParaRPr>
          </a:p>
          <a:p>
            <a:pPr marL="0" indent="0" eaLnBrk="0" hangingPunct="0">
              <a:spcBef>
                <a:spcPct val="5000"/>
              </a:spcBef>
              <a:buClr>
                <a:srgbClr val="BE001E"/>
              </a:buClr>
              <a:buNone/>
              <a:defRPr/>
            </a:pPr>
            <a:endParaRPr lang="en-GB" dirty="0">
              <a:ea typeface="ＭＳ Ｐゴシック" pitchFamily="34" charset="-128"/>
            </a:endParaRPr>
          </a:p>
        </p:txBody>
      </p:sp>
      <p:sp>
        <p:nvSpPr>
          <p:cNvPr id="4" name="Slide Number Placeholder 3"/>
          <p:cNvSpPr>
            <a:spLocks noGrp="1"/>
          </p:cNvSpPr>
          <p:nvPr>
            <p:ph type="sldNum" sz="quarter" idx="12"/>
          </p:nvPr>
        </p:nvSpPr>
        <p:spPr/>
        <p:txBody>
          <a:bodyPr/>
          <a:lstStyle/>
          <a:p>
            <a:fld id="{191422C9-2495-47AA-B201-BF726A2B5232}" type="slidenum">
              <a:rPr lang="en-GB" smtClean="0"/>
              <a:pPr/>
              <a:t>2</a:t>
            </a:fld>
            <a:endParaRPr lang="en-GB" dirty="0"/>
          </a:p>
        </p:txBody>
      </p:sp>
      <p:sp>
        <p:nvSpPr>
          <p:cNvPr id="19" name="Content Placeholder 18"/>
          <p:cNvSpPr>
            <a:spLocks noGrp="1"/>
          </p:cNvSpPr>
          <p:nvPr>
            <p:ph sz="quarter" idx="13"/>
          </p:nvPr>
        </p:nvSpPr>
        <p:spPr>
          <a:xfrm>
            <a:off x="6021539" y="1600195"/>
            <a:ext cx="2487600" cy="3262312"/>
          </a:xfrm>
        </p:spPr>
        <p:txBody>
          <a:bodyPr vert="horz" lIns="0" tIns="45720" rIns="91440" bIns="45720" rtlCol="0">
            <a:normAutofit/>
          </a:bodyPr>
          <a:lstStyle/>
          <a:p>
            <a:pPr eaLnBrk="0" hangingPunct="0">
              <a:spcBef>
                <a:spcPct val="5000"/>
              </a:spcBef>
            </a:pPr>
            <a:endParaRPr lang="en-GB" dirty="0">
              <a:ea typeface="ＭＳ Ｐゴシック" pitchFamily="34" charset="-128"/>
            </a:endParaRPr>
          </a:p>
          <a:p>
            <a:pPr eaLnBrk="0" hangingPunct="0">
              <a:spcBef>
                <a:spcPct val="5000"/>
              </a:spcBef>
            </a:pPr>
            <a:r>
              <a:rPr lang="en-GB" dirty="0" err="1">
                <a:ea typeface="ＭＳ Ｐゴシック" pitchFamily="34" charset="-128"/>
              </a:rPr>
              <a:t>Råvarefokus</a:t>
            </a:r>
            <a:endParaRPr lang="en-GB" dirty="0">
              <a:ea typeface="ＭＳ Ｐゴシック" pitchFamily="34" charset="-128"/>
            </a:endParaRPr>
          </a:p>
          <a:p>
            <a:pPr eaLnBrk="0" hangingPunct="0">
              <a:spcBef>
                <a:spcPct val="5000"/>
              </a:spcBef>
            </a:pPr>
            <a:r>
              <a:rPr lang="en-GB" dirty="0" err="1">
                <a:ea typeface="ＭＳ Ｐゴシック" pitchFamily="34" charset="-128"/>
              </a:rPr>
              <a:t>Energieffektivisering</a:t>
            </a:r>
            <a:endParaRPr lang="en-GB" dirty="0">
              <a:ea typeface="ＭＳ Ｐゴシック" pitchFamily="34" charset="-128"/>
            </a:endParaRPr>
          </a:p>
          <a:p>
            <a:pPr eaLnBrk="0" hangingPunct="0">
              <a:spcBef>
                <a:spcPct val="5000"/>
              </a:spcBef>
            </a:pPr>
            <a:r>
              <a:rPr lang="nb-NO" dirty="0">
                <a:ea typeface="ＭＳ Ｐゴシック" pitchFamily="34" charset="-128"/>
              </a:rPr>
              <a:t>Økte leveranser til sol og vind</a:t>
            </a:r>
          </a:p>
          <a:p>
            <a:pPr eaLnBrk="0" hangingPunct="0">
              <a:spcBef>
                <a:spcPct val="5000"/>
              </a:spcBef>
            </a:pPr>
            <a:endParaRPr lang="nb-NO" dirty="0">
              <a:ea typeface="ＭＳ Ｐゴシック" pitchFamily="34" charset="-128"/>
            </a:endParaRPr>
          </a:p>
          <a:p>
            <a:pPr marL="0" indent="0" eaLnBrk="0" hangingPunct="0">
              <a:spcBef>
                <a:spcPct val="5000"/>
              </a:spcBef>
              <a:buNone/>
            </a:pPr>
            <a:endParaRPr lang="nb-NO" dirty="0">
              <a:ea typeface="ＭＳ Ｐゴシック" pitchFamily="34" charset="-128"/>
            </a:endParaRPr>
          </a:p>
          <a:p>
            <a:pPr eaLnBrk="0" hangingPunct="0">
              <a:spcBef>
                <a:spcPct val="5000"/>
              </a:spcBef>
            </a:pPr>
            <a:r>
              <a:rPr lang="en-GB" dirty="0" err="1">
                <a:ea typeface="ＭＳ Ｐゴシック" pitchFamily="34" charset="-128"/>
              </a:rPr>
              <a:t>Økt</a:t>
            </a:r>
            <a:r>
              <a:rPr lang="en-GB" dirty="0">
                <a:ea typeface="ＭＳ Ｐゴシック" pitchFamily="34" charset="-128"/>
              </a:rPr>
              <a:t> </a:t>
            </a:r>
            <a:r>
              <a:rPr lang="en-GB" dirty="0" err="1">
                <a:ea typeface="ＭＳ Ｐゴシック" pitchFamily="34" charset="-128"/>
              </a:rPr>
              <a:t>etterspørsel</a:t>
            </a:r>
            <a:r>
              <a:rPr lang="en-GB" dirty="0">
                <a:ea typeface="ＭＳ Ｐゴシック" pitchFamily="34" charset="-128"/>
              </a:rPr>
              <a:t> </a:t>
            </a:r>
            <a:r>
              <a:rPr lang="en-GB" dirty="0" err="1">
                <a:ea typeface="ＭＳ Ｐゴシック" pitchFamily="34" charset="-128"/>
              </a:rPr>
              <a:t>etter</a:t>
            </a:r>
            <a:r>
              <a:rPr lang="en-GB" dirty="0">
                <a:ea typeface="ＭＳ Ｐゴシック" pitchFamily="34" charset="-128"/>
              </a:rPr>
              <a:t> </a:t>
            </a:r>
            <a:r>
              <a:rPr lang="en-GB" dirty="0" err="1">
                <a:ea typeface="ＭＳ Ｐゴシック" pitchFamily="34" charset="-128"/>
              </a:rPr>
              <a:t>lettere</a:t>
            </a:r>
            <a:r>
              <a:rPr lang="en-GB" dirty="0">
                <a:ea typeface="ＭＳ Ｐゴシック" pitchFamily="34" charset="-128"/>
              </a:rPr>
              <a:t> </a:t>
            </a:r>
            <a:r>
              <a:rPr lang="en-GB" dirty="0" err="1">
                <a:ea typeface="ＭＳ Ｐゴシック" pitchFamily="34" charset="-128"/>
              </a:rPr>
              <a:t>metaller</a:t>
            </a:r>
            <a:r>
              <a:rPr lang="en-GB" dirty="0">
                <a:ea typeface="ＭＳ Ｐゴシック" pitchFamily="34" charset="-128"/>
              </a:rPr>
              <a:t> </a:t>
            </a:r>
            <a:r>
              <a:rPr lang="en-GB" dirty="0" err="1">
                <a:ea typeface="ＭＳ Ｐゴシック" pitchFamily="34" charset="-128"/>
              </a:rPr>
              <a:t>og</a:t>
            </a:r>
            <a:r>
              <a:rPr lang="en-GB" dirty="0">
                <a:ea typeface="ＭＳ Ｐゴシック" pitchFamily="34" charset="-128"/>
              </a:rPr>
              <a:t> </a:t>
            </a:r>
            <a:r>
              <a:rPr lang="en-GB" dirty="0" err="1">
                <a:ea typeface="ＭＳ Ｐゴシック" pitchFamily="34" charset="-128"/>
              </a:rPr>
              <a:t>materialer</a:t>
            </a:r>
            <a:endParaRPr lang="en-GB" dirty="0">
              <a:ea typeface="ＭＳ Ｐゴシック" pitchFamily="34" charset="-128"/>
            </a:endParaRPr>
          </a:p>
          <a:p>
            <a:pPr eaLnBrk="0" hangingPunct="0">
              <a:spcBef>
                <a:spcPct val="5000"/>
              </a:spcBef>
            </a:pPr>
            <a:r>
              <a:rPr lang="en-GB" dirty="0" err="1">
                <a:ea typeface="ＭＳ Ｐゴシック" pitchFamily="34" charset="-128"/>
              </a:rPr>
              <a:t>Mer</a:t>
            </a:r>
            <a:r>
              <a:rPr lang="en-GB" dirty="0">
                <a:ea typeface="ＭＳ Ｐゴシック" pitchFamily="34" charset="-128"/>
              </a:rPr>
              <a:t> </a:t>
            </a:r>
            <a:r>
              <a:rPr lang="en-GB" dirty="0" err="1">
                <a:ea typeface="ＭＳ Ｐゴシック" pitchFamily="34" charset="-128"/>
              </a:rPr>
              <a:t>avanserte</a:t>
            </a:r>
            <a:r>
              <a:rPr lang="en-GB" dirty="0">
                <a:ea typeface="ＭＳ Ｐゴシック" pitchFamily="34" charset="-128"/>
              </a:rPr>
              <a:t> </a:t>
            </a:r>
            <a:r>
              <a:rPr lang="en-GB" dirty="0" err="1">
                <a:ea typeface="ＭＳ Ｐゴシック" pitchFamily="34" charset="-128"/>
              </a:rPr>
              <a:t>metaller</a:t>
            </a:r>
            <a:r>
              <a:rPr lang="en-GB" dirty="0">
                <a:ea typeface="ＭＳ Ｐゴシック" pitchFamily="34" charset="-128"/>
              </a:rPr>
              <a:t> </a:t>
            </a:r>
            <a:r>
              <a:rPr lang="en-GB" dirty="0" err="1">
                <a:ea typeface="ＭＳ Ｐゴシック" pitchFamily="34" charset="-128"/>
              </a:rPr>
              <a:t>og</a:t>
            </a:r>
            <a:r>
              <a:rPr lang="en-GB" dirty="0">
                <a:ea typeface="ＭＳ Ｐゴシック" pitchFamily="34" charset="-128"/>
              </a:rPr>
              <a:t> </a:t>
            </a:r>
            <a:r>
              <a:rPr lang="en-GB" dirty="0" err="1">
                <a:ea typeface="ＭＳ Ｐゴシック" pitchFamily="34" charset="-128"/>
              </a:rPr>
              <a:t>materialer</a:t>
            </a:r>
            <a:endParaRPr lang="en-GB" dirty="0">
              <a:ea typeface="ＭＳ Ｐゴシック" pitchFamily="34" charset="-128"/>
            </a:endParaRPr>
          </a:p>
          <a:p>
            <a:pPr eaLnBrk="0" hangingPunct="0">
              <a:spcBef>
                <a:spcPct val="5000"/>
              </a:spcBef>
            </a:pPr>
            <a:r>
              <a:rPr lang="en-GB" dirty="0" err="1">
                <a:ea typeface="ＭＳ Ｐゴシック" pitchFamily="34" charset="-128"/>
              </a:rPr>
              <a:t>Spesialprodukter</a:t>
            </a:r>
            <a:r>
              <a:rPr lang="en-GB" dirty="0">
                <a:ea typeface="ＭＳ Ｐゴシック" pitchFamily="34" charset="-128"/>
              </a:rPr>
              <a:t> </a:t>
            </a:r>
            <a:r>
              <a:rPr lang="en-GB" dirty="0" err="1">
                <a:ea typeface="ＭＳ Ｐゴシック" pitchFamily="34" charset="-128"/>
              </a:rPr>
              <a:t>og</a:t>
            </a:r>
            <a:r>
              <a:rPr lang="en-GB" dirty="0">
                <a:ea typeface="ＭＳ Ｐゴシック" pitchFamily="34" charset="-128"/>
              </a:rPr>
              <a:t> </a:t>
            </a:r>
            <a:r>
              <a:rPr lang="en-GB" dirty="0" err="1">
                <a:ea typeface="ＭＳ Ｐゴシック" pitchFamily="34" charset="-128"/>
              </a:rPr>
              <a:t>skreddersøm</a:t>
            </a:r>
            <a:r>
              <a:rPr lang="en-GB" dirty="0">
                <a:ea typeface="ＭＳ Ｐゴシック" pitchFamily="34" charset="-128"/>
              </a:rPr>
              <a:t> </a:t>
            </a:r>
          </a:p>
        </p:txBody>
      </p:sp>
      <p:sp>
        <p:nvSpPr>
          <p:cNvPr id="2" name="Title 1"/>
          <p:cNvSpPr>
            <a:spLocks noGrp="1"/>
          </p:cNvSpPr>
          <p:nvPr>
            <p:ph type="title"/>
          </p:nvPr>
        </p:nvSpPr>
        <p:spPr/>
        <p:txBody>
          <a:bodyPr>
            <a:noAutofit/>
          </a:bodyPr>
          <a:lstStyle/>
          <a:p>
            <a:r>
              <a:rPr lang="nb-NO" dirty="0"/>
              <a:t>Globale megatrender gir føringer for vår strategi</a:t>
            </a:r>
            <a:endParaRPr lang="en-US" dirty="0"/>
          </a:p>
        </p:txBody>
      </p:sp>
      <p:pic>
        <p:nvPicPr>
          <p:cNvPr id="7" name="Picture 2" descr="http://images.sciencedaily.com/2013/01/130106145743-lar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529" b="1529"/>
          <a:stretch/>
        </p:blipFill>
        <p:spPr bwMode="auto">
          <a:xfrm>
            <a:off x="618983" y="1523139"/>
            <a:ext cx="684000" cy="684000"/>
          </a:xfrm>
          <a:prstGeom prst="ellipse">
            <a:avLst/>
          </a:prstGeom>
          <a:ln w="88900" cap="sq">
            <a:noFill/>
            <a:miter lim="800000"/>
          </a:ln>
          <a:effectLst/>
        </p:spPr>
      </p:pic>
      <p:pic>
        <p:nvPicPr>
          <p:cNvPr id="8" name="Picture 8" descr="http://industrial-energy.lbl.gov/files/industrial-energy/images/earth_lights_0.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214" b="214"/>
          <a:stretch/>
        </p:blipFill>
        <p:spPr bwMode="auto">
          <a:xfrm>
            <a:off x="624836" y="2324154"/>
            <a:ext cx="684000" cy="684000"/>
          </a:xfrm>
          <a:prstGeom prst="ellipse">
            <a:avLst/>
          </a:prstGeom>
          <a:ln w="88900" cap="sq">
            <a:noFill/>
            <a:miter lim="800000"/>
          </a:ln>
          <a:effectLst/>
        </p:spPr>
      </p:pic>
      <p:pic>
        <p:nvPicPr>
          <p:cNvPr id="9" name="Picture 4" descr="http://3.bp.blogspot.com/-kl6PHcC_YyA/Tsy7aSa35-I/AAAAAAAAAR0/5TgugOnZG78/s1600/Poverty-in-India.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t="181" b="181"/>
          <a:stretch/>
        </p:blipFill>
        <p:spPr bwMode="auto">
          <a:xfrm>
            <a:off x="633611" y="3123053"/>
            <a:ext cx="684000" cy="684000"/>
          </a:xfrm>
          <a:prstGeom prst="ellipse">
            <a:avLst/>
          </a:prstGeom>
          <a:ln w="88900" cap="sq">
            <a:noFill/>
            <a:miter lim="800000"/>
          </a:ln>
          <a:effectLst/>
        </p:spPr>
      </p:pic>
      <p:pic>
        <p:nvPicPr>
          <p:cNvPr id="10" name="Picture 10" descr="http://www.futuretimeline.net/21stcentury/images/aging-population-future.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t="214" b="214"/>
          <a:stretch/>
        </p:blipFill>
        <p:spPr bwMode="auto">
          <a:xfrm>
            <a:off x="626912" y="3921952"/>
            <a:ext cx="684000" cy="684000"/>
          </a:xfrm>
          <a:prstGeom prst="ellipse">
            <a:avLst/>
          </a:prstGeom>
          <a:ln w="88900" cap="sq">
            <a:noFill/>
            <a:miter lim="800000"/>
          </a:ln>
          <a:effectLst/>
        </p:spPr>
      </p:pic>
      <p:sp>
        <p:nvSpPr>
          <p:cNvPr id="11" name="TextBox 10"/>
          <p:cNvSpPr txBox="1"/>
          <p:nvPr/>
        </p:nvSpPr>
        <p:spPr>
          <a:xfrm>
            <a:off x="1300051" y="1697962"/>
            <a:ext cx="1756995" cy="584775"/>
          </a:xfrm>
          <a:prstGeom prst="rect">
            <a:avLst/>
          </a:prstGeom>
          <a:noFill/>
        </p:spPr>
        <p:txBody>
          <a:bodyPr wrap="square" rtlCol="0">
            <a:spAutoFit/>
          </a:bodyPr>
          <a:lstStyle/>
          <a:p>
            <a:pPr algn="l">
              <a:buClr>
                <a:schemeClr val="accent3"/>
              </a:buClr>
            </a:pPr>
            <a:r>
              <a:rPr lang="en-US" sz="1600" b="1" dirty="0" err="1">
                <a:solidFill>
                  <a:schemeClr val="tx1"/>
                </a:solidFill>
                <a:latin typeface="Calibri" charset="0"/>
                <a:ea typeface="Calibri" charset="0"/>
                <a:cs typeface="Calibri" charset="0"/>
              </a:rPr>
              <a:t>Klima</a:t>
            </a:r>
            <a:r>
              <a:rPr lang="en-US" sz="1600" b="1" dirty="0">
                <a:solidFill>
                  <a:schemeClr val="tx1"/>
                </a:solidFill>
                <a:latin typeface="Calibri" charset="0"/>
                <a:ea typeface="Calibri" charset="0"/>
                <a:cs typeface="Calibri" charset="0"/>
              </a:rPr>
              <a:t>-</a:t>
            </a:r>
            <a:br>
              <a:rPr lang="en-US" sz="1600" b="1" dirty="0">
                <a:solidFill>
                  <a:schemeClr val="tx1"/>
                </a:solidFill>
                <a:latin typeface="Calibri" charset="0"/>
                <a:ea typeface="Calibri" charset="0"/>
                <a:cs typeface="Calibri" charset="0"/>
              </a:rPr>
            </a:br>
            <a:r>
              <a:rPr lang="en-US" sz="1600" b="1" dirty="0" err="1">
                <a:solidFill>
                  <a:schemeClr val="tx1"/>
                </a:solidFill>
                <a:latin typeface="Calibri" charset="0"/>
                <a:ea typeface="Calibri" charset="0"/>
                <a:cs typeface="Calibri" charset="0"/>
              </a:rPr>
              <a:t>utfordringen</a:t>
            </a:r>
            <a:endParaRPr lang="en-US" sz="1600" b="1" dirty="0">
              <a:solidFill>
                <a:schemeClr val="tx1"/>
              </a:solidFill>
              <a:latin typeface="Calibri" charset="0"/>
              <a:ea typeface="Calibri" charset="0"/>
              <a:cs typeface="Calibri" charset="0"/>
            </a:endParaRPr>
          </a:p>
        </p:txBody>
      </p:sp>
      <p:sp>
        <p:nvSpPr>
          <p:cNvPr id="12" name="TextBox 11"/>
          <p:cNvSpPr txBox="1"/>
          <p:nvPr/>
        </p:nvSpPr>
        <p:spPr>
          <a:xfrm>
            <a:off x="1311053" y="2373766"/>
            <a:ext cx="1535497" cy="584775"/>
          </a:xfrm>
          <a:prstGeom prst="rect">
            <a:avLst/>
          </a:prstGeom>
          <a:noFill/>
        </p:spPr>
        <p:txBody>
          <a:bodyPr wrap="square" rtlCol="0">
            <a:spAutoFit/>
          </a:bodyPr>
          <a:lstStyle/>
          <a:p>
            <a:pPr algn="l">
              <a:buClr>
                <a:schemeClr val="accent3"/>
              </a:buClr>
            </a:pPr>
            <a:r>
              <a:rPr lang="en-US" sz="1600" b="1" dirty="0" err="1">
                <a:solidFill>
                  <a:schemeClr val="tx1"/>
                </a:solidFill>
                <a:latin typeface="Calibri" charset="0"/>
                <a:ea typeface="Calibri" charset="0"/>
                <a:cs typeface="Calibri" charset="0"/>
              </a:rPr>
              <a:t>Økt</a:t>
            </a:r>
            <a:r>
              <a:rPr lang="en-US" sz="1600" b="1" dirty="0">
                <a:solidFill>
                  <a:schemeClr val="tx1"/>
                </a:solidFill>
                <a:latin typeface="Calibri" charset="0"/>
                <a:ea typeface="Calibri" charset="0"/>
                <a:cs typeface="Calibri" charset="0"/>
              </a:rPr>
              <a:t> </a:t>
            </a:r>
            <a:r>
              <a:rPr lang="en-US" sz="1600" b="1" dirty="0" err="1">
                <a:solidFill>
                  <a:schemeClr val="tx1"/>
                </a:solidFill>
                <a:latin typeface="Calibri" charset="0"/>
                <a:ea typeface="Calibri" charset="0"/>
                <a:cs typeface="Calibri" charset="0"/>
              </a:rPr>
              <a:t>energi-etterspørsel</a:t>
            </a:r>
            <a:endParaRPr lang="en-US" sz="1600" b="1" dirty="0">
              <a:solidFill>
                <a:schemeClr val="tx1"/>
              </a:solidFill>
              <a:latin typeface="Calibri" charset="0"/>
              <a:ea typeface="Calibri" charset="0"/>
              <a:cs typeface="Calibri" charset="0"/>
            </a:endParaRPr>
          </a:p>
        </p:txBody>
      </p:sp>
      <p:sp>
        <p:nvSpPr>
          <p:cNvPr id="13" name="TextBox 12"/>
          <p:cNvSpPr txBox="1"/>
          <p:nvPr/>
        </p:nvSpPr>
        <p:spPr>
          <a:xfrm>
            <a:off x="1304070" y="3172665"/>
            <a:ext cx="1605708" cy="338554"/>
          </a:xfrm>
          <a:prstGeom prst="rect">
            <a:avLst/>
          </a:prstGeom>
          <a:noFill/>
        </p:spPr>
        <p:txBody>
          <a:bodyPr wrap="square" rtlCol="0">
            <a:spAutoFit/>
          </a:bodyPr>
          <a:lstStyle/>
          <a:p>
            <a:pPr algn="l">
              <a:buClr>
                <a:schemeClr val="accent3"/>
              </a:buClr>
            </a:pPr>
            <a:r>
              <a:rPr lang="en-US" sz="1600" b="1" dirty="0" err="1">
                <a:solidFill>
                  <a:schemeClr val="tx1"/>
                </a:solidFill>
                <a:latin typeface="Calibri" charset="0"/>
                <a:ea typeface="Calibri" charset="0"/>
                <a:cs typeface="Calibri" charset="0"/>
              </a:rPr>
              <a:t>Økt</a:t>
            </a:r>
            <a:r>
              <a:rPr lang="en-US" sz="1600" b="1" dirty="0">
                <a:solidFill>
                  <a:schemeClr val="tx1"/>
                </a:solidFill>
                <a:latin typeface="Calibri" charset="0"/>
                <a:ea typeface="Calibri" charset="0"/>
                <a:cs typeface="Calibri" charset="0"/>
              </a:rPr>
              <a:t> </a:t>
            </a:r>
            <a:r>
              <a:rPr lang="en-US" sz="1600" b="1" dirty="0" err="1">
                <a:solidFill>
                  <a:schemeClr val="tx1"/>
                </a:solidFill>
                <a:latin typeface="Calibri" charset="0"/>
                <a:ea typeface="Calibri" charset="0"/>
                <a:cs typeface="Calibri" charset="0"/>
              </a:rPr>
              <a:t>velstand</a:t>
            </a:r>
            <a:endParaRPr lang="en-US" sz="1600" b="1" dirty="0">
              <a:solidFill>
                <a:schemeClr val="tx1"/>
              </a:solidFill>
              <a:latin typeface="Calibri" charset="0"/>
              <a:ea typeface="Calibri" charset="0"/>
              <a:cs typeface="Calibri" charset="0"/>
            </a:endParaRPr>
          </a:p>
        </p:txBody>
      </p:sp>
      <p:sp>
        <p:nvSpPr>
          <p:cNvPr id="14" name="TextBox 13"/>
          <p:cNvSpPr txBox="1"/>
          <p:nvPr/>
        </p:nvSpPr>
        <p:spPr>
          <a:xfrm>
            <a:off x="1299830" y="3965854"/>
            <a:ext cx="1255946" cy="584775"/>
          </a:xfrm>
          <a:prstGeom prst="rect">
            <a:avLst/>
          </a:prstGeom>
          <a:noFill/>
        </p:spPr>
        <p:txBody>
          <a:bodyPr wrap="square" rtlCol="0">
            <a:spAutoFit/>
          </a:bodyPr>
          <a:lstStyle/>
          <a:p>
            <a:pPr algn="l">
              <a:buClr>
                <a:schemeClr val="accent3"/>
              </a:buClr>
            </a:pPr>
            <a:r>
              <a:rPr lang="en-US" sz="1600" b="1" dirty="0" err="1">
                <a:solidFill>
                  <a:schemeClr val="tx1"/>
                </a:solidFill>
                <a:latin typeface="Calibri" charset="0"/>
                <a:ea typeface="Calibri" charset="0"/>
                <a:cs typeface="Calibri" charset="0"/>
              </a:rPr>
              <a:t>Aldrende</a:t>
            </a:r>
            <a:r>
              <a:rPr lang="en-US" sz="1600" b="1" dirty="0">
                <a:solidFill>
                  <a:schemeClr val="tx1"/>
                </a:solidFill>
                <a:latin typeface="Calibri" charset="0"/>
                <a:ea typeface="Calibri" charset="0"/>
                <a:cs typeface="Calibri" charset="0"/>
              </a:rPr>
              <a:t> </a:t>
            </a:r>
            <a:r>
              <a:rPr lang="en-US" sz="1600" b="1" dirty="0" err="1">
                <a:solidFill>
                  <a:schemeClr val="tx1"/>
                </a:solidFill>
                <a:latin typeface="Calibri" charset="0"/>
                <a:ea typeface="Calibri" charset="0"/>
                <a:cs typeface="Calibri" charset="0"/>
              </a:rPr>
              <a:t>befolkning</a:t>
            </a:r>
            <a:endParaRPr lang="en-US" sz="1600" b="1" dirty="0">
              <a:solidFill>
                <a:schemeClr val="tx1"/>
              </a:solidFill>
              <a:latin typeface="Calibri" charset="0"/>
              <a:ea typeface="Calibri" charset="0"/>
              <a:cs typeface="Calibri" charset="0"/>
            </a:endParaRPr>
          </a:p>
        </p:txBody>
      </p:sp>
      <p:sp>
        <p:nvSpPr>
          <p:cNvPr id="15" name="TextBox 14"/>
          <p:cNvSpPr txBox="1"/>
          <p:nvPr/>
        </p:nvSpPr>
        <p:spPr>
          <a:xfrm>
            <a:off x="626661" y="1090452"/>
            <a:ext cx="2376264" cy="276999"/>
          </a:xfrm>
          <a:prstGeom prst="rect">
            <a:avLst/>
          </a:prstGeom>
          <a:noFill/>
        </p:spPr>
        <p:txBody>
          <a:bodyPr wrap="square" lIns="0" rtlCol="0">
            <a:spAutoFit/>
          </a:bodyPr>
          <a:lstStyle/>
          <a:p>
            <a:pPr algn="l">
              <a:buClr>
                <a:schemeClr val="accent3"/>
              </a:buClr>
            </a:pPr>
            <a:r>
              <a:rPr lang="en-US" sz="1200" b="1" dirty="0">
                <a:solidFill>
                  <a:schemeClr val="accent1"/>
                </a:solidFill>
                <a:latin typeface="Calibri" charset="0"/>
                <a:ea typeface="Calibri" charset="0"/>
                <a:cs typeface="Calibri" charset="0"/>
              </a:rPr>
              <a:t>MEGATREND</a:t>
            </a:r>
          </a:p>
        </p:txBody>
      </p:sp>
      <p:sp>
        <p:nvSpPr>
          <p:cNvPr id="16" name="TextBox 15"/>
          <p:cNvSpPr txBox="1"/>
          <p:nvPr/>
        </p:nvSpPr>
        <p:spPr>
          <a:xfrm>
            <a:off x="3377884" y="1093014"/>
            <a:ext cx="2376264" cy="276999"/>
          </a:xfrm>
          <a:prstGeom prst="rect">
            <a:avLst/>
          </a:prstGeom>
          <a:noFill/>
        </p:spPr>
        <p:txBody>
          <a:bodyPr wrap="square" lIns="0" rtlCol="0">
            <a:spAutoFit/>
          </a:bodyPr>
          <a:lstStyle/>
          <a:p>
            <a:pPr algn="l">
              <a:buClr>
                <a:schemeClr val="accent3"/>
              </a:buClr>
            </a:pPr>
            <a:r>
              <a:rPr lang="en-US" sz="1200" b="1" dirty="0">
                <a:solidFill>
                  <a:schemeClr val="accent1"/>
                </a:solidFill>
                <a:latin typeface="Calibri" charset="0"/>
                <a:ea typeface="Calibri" charset="0"/>
                <a:cs typeface="Calibri" charset="0"/>
              </a:rPr>
              <a:t>VIRKNING</a:t>
            </a:r>
          </a:p>
        </p:txBody>
      </p:sp>
      <p:sp>
        <p:nvSpPr>
          <p:cNvPr id="17" name="TextBox 16"/>
          <p:cNvSpPr txBox="1"/>
          <p:nvPr/>
        </p:nvSpPr>
        <p:spPr>
          <a:xfrm>
            <a:off x="6026705" y="1093014"/>
            <a:ext cx="2376264" cy="276999"/>
          </a:xfrm>
          <a:prstGeom prst="rect">
            <a:avLst/>
          </a:prstGeom>
          <a:noFill/>
        </p:spPr>
        <p:txBody>
          <a:bodyPr wrap="square" lIns="0" rtlCol="0">
            <a:spAutoFit/>
          </a:bodyPr>
          <a:lstStyle/>
          <a:p>
            <a:pPr algn="l">
              <a:buClr>
                <a:schemeClr val="accent3"/>
              </a:buClr>
            </a:pPr>
            <a:r>
              <a:rPr lang="en-US" sz="1200" b="1" dirty="0">
                <a:solidFill>
                  <a:schemeClr val="accent1"/>
                </a:solidFill>
                <a:latin typeface="Calibri" charset="0"/>
                <a:ea typeface="Calibri" charset="0"/>
                <a:cs typeface="Calibri" charset="0"/>
              </a:rPr>
              <a:t>ELKEM-EFFEKT</a:t>
            </a:r>
          </a:p>
        </p:txBody>
      </p:sp>
      <p:sp>
        <p:nvSpPr>
          <p:cNvPr id="56" name="L-Shape 55"/>
          <p:cNvSpPr>
            <a:spLocks noChangeAspect="1"/>
          </p:cNvSpPr>
          <p:nvPr/>
        </p:nvSpPr>
        <p:spPr bwMode="auto">
          <a:xfrm rot="13500000">
            <a:off x="2852611" y="2608188"/>
            <a:ext cx="114335" cy="114335"/>
          </a:xfrm>
          <a:prstGeom prst="corner">
            <a:avLst>
              <a:gd name="adj1" fmla="val 14667"/>
              <a:gd name="adj2" fmla="val 14037"/>
            </a:avLst>
          </a:prstGeom>
          <a:solidFill>
            <a:schemeClr val="accent1"/>
          </a:soli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ndParaRPr>
          </a:p>
        </p:txBody>
      </p:sp>
      <p:cxnSp>
        <p:nvCxnSpPr>
          <p:cNvPr id="24" name="Straight Connector 23"/>
          <p:cNvCxnSpPr/>
          <p:nvPr/>
        </p:nvCxnSpPr>
        <p:spPr bwMode="auto">
          <a:xfrm>
            <a:off x="618983" y="1347614"/>
            <a:ext cx="784665" cy="0"/>
          </a:xfrm>
          <a:prstGeom prst="line">
            <a:avLst/>
          </a:prstGeom>
          <a:solidFill>
            <a:schemeClr val="accent1"/>
          </a:solidFill>
          <a:ln w="9525" cap="flat" cmpd="sng" algn="ctr">
            <a:solidFill>
              <a:schemeClr val="accent1"/>
            </a:solidFill>
            <a:prstDash val="solid"/>
            <a:round/>
            <a:headEnd type="none" w="med" len="med"/>
            <a:tailEnd type="none" w="med" len="med"/>
          </a:ln>
          <a:effectLst/>
        </p:spPr>
      </p:cxnSp>
      <p:cxnSp>
        <p:nvCxnSpPr>
          <p:cNvPr id="29" name="Straight Connector 28"/>
          <p:cNvCxnSpPr/>
          <p:nvPr/>
        </p:nvCxnSpPr>
        <p:spPr bwMode="auto">
          <a:xfrm>
            <a:off x="3347864" y="1347614"/>
            <a:ext cx="504056" cy="0"/>
          </a:xfrm>
          <a:prstGeom prst="line">
            <a:avLst/>
          </a:prstGeom>
          <a:solidFill>
            <a:schemeClr val="accent1"/>
          </a:solidFill>
          <a:ln w="9525" cap="flat" cmpd="sng" algn="ctr">
            <a:solidFill>
              <a:schemeClr val="accent1"/>
            </a:solidFill>
            <a:prstDash val="solid"/>
            <a:round/>
            <a:headEnd type="none" w="med" len="med"/>
            <a:tailEnd type="none" w="med" len="med"/>
          </a:ln>
          <a:effectLst/>
        </p:spPr>
      </p:cxnSp>
      <p:cxnSp>
        <p:nvCxnSpPr>
          <p:cNvPr id="31" name="Straight Connector 30"/>
          <p:cNvCxnSpPr/>
          <p:nvPr/>
        </p:nvCxnSpPr>
        <p:spPr bwMode="auto">
          <a:xfrm>
            <a:off x="6026705" y="1352504"/>
            <a:ext cx="921559" cy="0"/>
          </a:xfrm>
          <a:prstGeom prst="line">
            <a:avLst/>
          </a:prstGeom>
          <a:solidFill>
            <a:schemeClr val="accent1"/>
          </a:solidFill>
          <a:ln w="9525" cap="flat" cmpd="sng" algn="ctr">
            <a:solidFill>
              <a:schemeClr val="accent1"/>
            </a:solidFill>
            <a:prstDash val="solid"/>
            <a:round/>
            <a:headEnd type="none" w="med" len="med"/>
            <a:tailEnd type="none" w="med" len="med"/>
          </a:ln>
          <a:effectLst/>
        </p:spPr>
      </p:cxnSp>
      <p:sp>
        <p:nvSpPr>
          <p:cNvPr id="26" name="L-Shape 25"/>
          <p:cNvSpPr>
            <a:spLocks noChangeAspect="1"/>
          </p:cNvSpPr>
          <p:nvPr/>
        </p:nvSpPr>
        <p:spPr bwMode="auto">
          <a:xfrm rot="13500000">
            <a:off x="2852610" y="3413622"/>
            <a:ext cx="114335" cy="114335"/>
          </a:xfrm>
          <a:prstGeom prst="corner">
            <a:avLst>
              <a:gd name="adj1" fmla="val 14667"/>
              <a:gd name="adj2" fmla="val 14037"/>
            </a:avLst>
          </a:prstGeom>
          <a:solidFill>
            <a:schemeClr val="accent1"/>
          </a:soli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ndParaRPr>
          </a:p>
        </p:txBody>
      </p:sp>
      <p:sp>
        <p:nvSpPr>
          <p:cNvPr id="27" name="L-Shape 26"/>
          <p:cNvSpPr>
            <a:spLocks noChangeAspect="1"/>
          </p:cNvSpPr>
          <p:nvPr/>
        </p:nvSpPr>
        <p:spPr bwMode="auto">
          <a:xfrm rot="13500000">
            <a:off x="2847289" y="4202661"/>
            <a:ext cx="114335" cy="114335"/>
          </a:xfrm>
          <a:prstGeom prst="corner">
            <a:avLst>
              <a:gd name="adj1" fmla="val 14667"/>
              <a:gd name="adj2" fmla="val 14037"/>
            </a:avLst>
          </a:prstGeom>
          <a:solidFill>
            <a:schemeClr val="accent1"/>
          </a:soli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ndParaRPr>
          </a:p>
        </p:txBody>
      </p:sp>
      <p:sp>
        <p:nvSpPr>
          <p:cNvPr id="28" name="L-Shape 27"/>
          <p:cNvSpPr>
            <a:spLocks noChangeAspect="1"/>
          </p:cNvSpPr>
          <p:nvPr/>
        </p:nvSpPr>
        <p:spPr bwMode="auto">
          <a:xfrm rot="13500000">
            <a:off x="2847290" y="1812671"/>
            <a:ext cx="114335" cy="114335"/>
          </a:xfrm>
          <a:prstGeom prst="corner">
            <a:avLst>
              <a:gd name="adj1" fmla="val 14667"/>
              <a:gd name="adj2" fmla="val 14037"/>
            </a:avLst>
          </a:prstGeom>
          <a:solidFill>
            <a:schemeClr val="accent1"/>
          </a:soli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ndParaRPr>
          </a:p>
        </p:txBody>
      </p:sp>
      <p:sp>
        <p:nvSpPr>
          <p:cNvPr id="25" name="L-Shape 24"/>
          <p:cNvSpPr>
            <a:spLocks noChangeAspect="1"/>
          </p:cNvSpPr>
          <p:nvPr/>
        </p:nvSpPr>
        <p:spPr bwMode="auto">
          <a:xfrm rot="13500000">
            <a:off x="5586113" y="2217711"/>
            <a:ext cx="114335" cy="114335"/>
          </a:xfrm>
          <a:prstGeom prst="corner">
            <a:avLst>
              <a:gd name="adj1" fmla="val 14667"/>
              <a:gd name="adj2" fmla="val 14037"/>
            </a:avLst>
          </a:prstGeom>
          <a:solidFill>
            <a:schemeClr val="accent1"/>
          </a:soli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ndParaRPr>
          </a:p>
        </p:txBody>
      </p:sp>
      <p:sp>
        <p:nvSpPr>
          <p:cNvPr id="30" name="L-Shape 29"/>
          <p:cNvSpPr>
            <a:spLocks noChangeAspect="1"/>
          </p:cNvSpPr>
          <p:nvPr/>
        </p:nvSpPr>
        <p:spPr bwMode="auto">
          <a:xfrm rot="13500000">
            <a:off x="5616134" y="3575315"/>
            <a:ext cx="114335" cy="114335"/>
          </a:xfrm>
          <a:prstGeom prst="corner">
            <a:avLst>
              <a:gd name="adj1" fmla="val 14667"/>
              <a:gd name="adj2" fmla="val 14037"/>
            </a:avLst>
          </a:prstGeom>
          <a:solidFill>
            <a:schemeClr val="accent1"/>
          </a:soli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ndParaRPr>
          </a:p>
        </p:txBody>
      </p:sp>
    </p:spTree>
    <p:extLst>
      <p:ext uri="{BB962C8B-B14F-4D97-AF65-F5344CB8AC3E}">
        <p14:creationId xmlns:p14="http://schemas.microsoft.com/office/powerpoint/2010/main" val="55019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91422C9-2495-47AA-B201-BF726A2B5232}" type="slidenum">
              <a:rPr lang="en-GB" smtClean="0"/>
              <a:pPr/>
              <a:t>3</a:t>
            </a:fld>
            <a:endParaRPr lang="en-GB" dirty="0"/>
          </a:p>
        </p:txBody>
      </p:sp>
      <p:sp>
        <p:nvSpPr>
          <p:cNvPr id="3" name="Content Placeholder 2"/>
          <p:cNvSpPr>
            <a:spLocks noGrp="1"/>
          </p:cNvSpPr>
          <p:nvPr>
            <p:ph sz="quarter" idx="12"/>
          </p:nvPr>
        </p:nvSpPr>
        <p:spPr/>
        <p:txBody>
          <a:bodyPr/>
          <a:lstStyle/>
          <a:p>
            <a:endParaRPr lang="en-GB"/>
          </a:p>
        </p:txBody>
      </p:sp>
      <p:sp>
        <p:nvSpPr>
          <p:cNvPr id="4" name="Text Placeholder 3"/>
          <p:cNvSpPr>
            <a:spLocks noGrp="1"/>
          </p:cNvSpPr>
          <p:nvPr>
            <p:ph type="body" sz="quarter" idx="14"/>
          </p:nvPr>
        </p:nvSpPr>
        <p:spPr/>
        <p:txBody>
          <a:bodyPr/>
          <a:lstStyle/>
          <a:p>
            <a:r>
              <a:rPr lang="en-GB" dirty="0"/>
              <a:t>Source: Alloy Consult</a:t>
            </a:r>
          </a:p>
        </p:txBody>
      </p:sp>
      <p:sp>
        <p:nvSpPr>
          <p:cNvPr id="5" name="Title 4"/>
          <p:cNvSpPr>
            <a:spLocks noGrp="1"/>
          </p:cNvSpPr>
          <p:nvPr>
            <p:ph type="title"/>
          </p:nvPr>
        </p:nvSpPr>
        <p:spPr/>
        <p:txBody>
          <a:bodyPr/>
          <a:lstStyle/>
          <a:p>
            <a:r>
              <a:rPr lang="en-GB" dirty="0"/>
              <a:t>Elkem </a:t>
            </a:r>
            <a:r>
              <a:rPr lang="en-GB" dirty="0" err="1"/>
              <a:t>omdanner</a:t>
            </a:r>
            <a:r>
              <a:rPr lang="en-GB" dirty="0"/>
              <a:t> </a:t>
            </a:r>
            <a:r>
              <a:rPr lang="en-GB" dirty="0" err="1"/>
              <a:t>råmaterialer</a:t>
            </a:r>
            <a:r>
              <a:rPr lang="en-GB" dirty="0"/>
              <a:t> </a:t>
            </a:r>
            <a:r>
              <a:rPr lang="en-GB" dirty="0" err="1"/>
              <a:t>til</a:t>
            </a:r>
            <a:r>
              <a:rPr lang="en-GB" dirty="0"/>
              <a:t> </a:t>
            </a:r>
            <a:r>
              <a:rPr lang="en-GB" dirty="0" err="1"/>
              <a:t>produkter</a:t>
            </a:r>
            <a:r>
              <a:rPr lang="en-GB" dirty="0"/>
              <a:t> </a:t>
            </a:r>
            <a:r>
              <a:rPr lang="en-GB" dirty="0" err="1"/>
              <a:t>verden</a:t>
            </a:r>
            <a:r>
              <a:rPr lang="en-GB" dirty="0"/>
              <a:t> </a:t>
            </a:r>
            <a:r>
              <a:rPr lang="en-GB" dirty="0" err="1"/>
              <a:t>trenger</a:t>
            </a:r>
            <a:r>
              <a:rPr lang="en-GB" dirty="0"/>
              <a:t> </a:t>
            </a:r>
            <a:br>
              <a:rPr lang="en-GB" dirty="0"/>
            </a:br>
            <a:r>
              <a:rPr lang="en-GB" dirty="0" err="1"/>
              <a:t>på</a:t>
            </a:r>
            <a:r>
              <a:rPr lang="en-GB" dirty="0"/>
              <a:t> </a:t>
            </a:r>
            <a:r>
              <a:rPr lang="en-GB" dirty="0" err="1"/>
              <a:t>en</a:t>
            </a:r>
            <a:r>
              <a:rPr lang="en-GB" dirty="0"/>
              <a:t> </a:t>
            </a:r>
            <a:r>
              <a:rPr lang="en-GB" dirty="0" err="1"/>
              <a:t>klimaeffektiv</a:t>
            </a:r>
            <a:r>
              <a:rPr lang="en-GB" dirty="0"/>
              <a:t> </a:t>
            </a:r>
            <a:r>
              <a:rPr lang="en-GB" dirty="0" err="1"/>
              <a:t>måte</a:t>
            </a:r>
            <a:endParaRPr lang="en-GB" dirty="0"/>
          </a:p>
        </p:txBody>
      </p:sp>
      <p:graphicFrame>
        <p:nvGraphicFramePr>
          <p:cNvPr id="6" name="Chart 5"/>
          <p:cNvGraphicFramePr>
            <a:graphicFrameLocks/>
          </p:cNvGraphicFramePr>
          <p:nvPr>
            <p:extLst/>
          </p:nvPr>
        </p:nvGraphicFramePr>
        <p:xfrm>
          <a:off x="4860032" y="1610177"/>
          <a:ext cx="3871342" cy="258318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4979125" y="1349102"/>
            <a:ext cx="4217645" cy="338554"/>
          </a:xfrm>
          <a:prstGeom prst="rect">
            <a:avLst/>
          </a:prstGeom>
          <a:noFill/>
        </p:spPr>
        <p:txBody>
          <a:bodyPr wrap="square" rtlCol="0">
            <a:spAutoFit/>
          </a:bodyPr>
          <a:lstStyle/>
          <a:p>
            <a:pPr>
              <a:buClr>
                <a:schemeClr val="accent3"/>
              </a:buClr>
            </a:pPr>
            <a:r>
              <a:rPr lang="en-US" sz="1600" b="1" dirty="0">
                <a:solidFill>
                  <a:schemeClr val="tx1"/>
                </a:solidFill>
                <a:latin typeface="Calibri" charset="0"/>
                <a:ea typeface="Calibri" charset="0"/>
                <a:cs typeface="Calibri" charset="0"/>
              </a:rPr>
              <a:t>CO</a:t>
            </a:r>
            <a:r>
              <a:rPr lang="en-US" sz="1600" b="1" baseline="-25000" dirty="0">
                <a:solidFill>
                  <a:schemeClr val="tx1"/>
                </a:solidFill>
                <a:latin typeface="Calibri" charset="0"/>
                <a:ea typeface="Calibri" charset="0"/>
                <a:cs typeface="Calibri" charset="0"/>
              </a:rPr>
              <a:t>2</a:t>
            </a:r>
            <a:r>
              <a:rPr lang="en-US" sz="1600" b="1" dirty="0">
                <a:solidFill>
                  <a:schemeClr val="tx1"/>
                </a:solidFill>
                <a:latin typeface="Calibri" charset="0"/>
                <a:ea typeface="Calibri" charset="0"/>
                <a:cs typeface="Calibri" charset="0"/>
              </a:rPr>
              <a:t>-utslipp per </a:t>
            </a:r>
            <a:r>
              <a:rPr lang="en-US" sz="1600" b="1" dirty="0" err="1">
                <a:solidFill>
                  <a:schemeClr val="tx1"/>
                </a:solidFill>
                <a:latin typeface="Calibri" charset="0"/>
                <a:ea typeface="Calibri" charset="0"/>
                <a:cs typeface="Calibri" charset="0"/>
              </a:rPr>
              <a:t>tonn</a:t>
            </a:r>
            <a:r>
              <a:rPr lang="en-US" sz="1600" b="1" dirty="0">
                <a:solidFill>
                  <a:schemeClr val="tx1"/>
                </a:solidFill>
                <a:latin typeface="Calibri" charset="0"/>
                <a:ea typeface="Calibri" charset="0"/>
                <a:cs typeface="Calibri" charset="0"/>
              </a:rPr>
              <a:t> </a:t>
            </a:r>
            <a:r>
              <a:rPr lang="en-US" sz="1600" b="1" dirty="0" err="1">
                <a:solidFill>
                  <a:schemeClr val="tx1"/>
                </a:solidFill>
                <a:latin typeface="Calibri" charset="0"/>
                <a:ea typeface="Calibri" charset="0"/>
                <a:cs typeface="Calibri" charset="0"/>
              </a:rPr>
              <a:t>silisium</a:t>
            </a:r>
            <a:endParaRPr lang="en-US" sz="1600" b="1" dirty="0">
              <a:solidFill>
                <a:schemeClr val="tx1"/>
              </a:solidFill>
              <a:latin typeface="Calibri" charset="0"/>
              <a:ea typeface="Calibri" charset="0"/>
              <a:cs typeface="Calibri"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1203598"/>
            <a:ext cx="3550782" cy="3156882"/>
          </a:xfrm>
          <a:prstGeom prst="rect">
            <a:avLst/>
          </a:prstGeom>
        </p:spPr>
      </p:pic>
    </p:spTree>
    <p:extLst>
      <p:ext uri="{BB962C8B-B14F-4D97-AF65-F5344CB8AC3E}">
        <p14:creationId xmlns:p14="http://schemas.microsoft.com/office/powerpoint/2010/main" val="722593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91422C9-2495-47AA-B201-BF726A2B5232}" type="slidenum">
              <a:rPr lang="en-GB" smtClean="0"/>
              <a:pPr/>
              <a:t>4</a:t>
            </a:fld>
            <a:endParaRPr lang="en-GB" dirty="0"/>
          </a:p>
        </p:txBody>
      </p:sp>
      <p:pic>
        <p:nvPicPr>
          <p:cNvPr id="6" name="Content Placeholder 5"/>
          <p:cNvPicPr>
            <a:picLocks noGrp="1" noChangeAspect="1"/>
          </p:cNvPicPr>
          <p:nvPr>
            <p:ph sz="quarter" idx="12"/>
          </p:nvPr>
        </p:nvPicPr>
        <p:blipFill>
          <a:blip r:embed="rId3" cstate="print">
            <a:extLst>
              <a:ext uri="{28A0092B-C50C-407E-A947-70E740481C1C}">
                <a14:useLocalDpi xmlns:a14="http://schemas.microsoft.com/office/drawing/2010/main" val="0"/>
              </a:ext>
            </a:extLst>
          </a:blip>
          <a:stretch>
            <a:fillRect/>
          </a:stretch>
        </p:blipFill>
        <p:spPr>
          <a:xfrm>
            <a:off x="1423169" y="1131590"/>
            <a:ext cx="6461199" cy="3737158"/>
          </a:xfrm>
        </p:spPr>
      </p:pic>
      <p:pic>
        <p:nvPicPr>
          <p:cNvPr id="10" name="Picture 9"/>
          <p:cNvPicPr>
            <a:picLocks noChangeAspect="1"/>
          </p:cNvPicPr>
          <p:nvPr/>
        </p:nvPicPr>
        <p:blipFill>
          <a:blip r:embed="rId4"/>
          <a:stretch>
            <a:fillRect/>
          </a:stretch>
        </p:blipFill>
        <p:spPr>
          <a:xfrm rot="18614269">
            <a:off x="6119411" y="2205300"/>
            <a:ext cx="603164" cy="116400"/>
          </a:xfrm>
          <a:prstGeom prst="rect">
            <a:avLst/>
          </a:prstGeom>
        </p:spPr>
      </p:pic>
      <p:sp>
        <p:nvSpPr>
          <p:cNvPr id="11" name="TextBox 10"/>
          <p:cNvSpPr txBox="1"/>
          <p:nvPr/>
        </p:nvSpPr>
        <p:spPr>
          <a:xfrm>
            <a:off x="6444208" y="1779662"/>
            <a:ext cx="1368152" cy="276999"/>
          </a:xfrm>
          <a:prstGeom prst="rect">
            <a:avLst/>
          </a:prstGeom>
          <a:noFill/>
        </p:spPr>
        <p:txBody>
          <a:bodyPr wrap="square" rtlCol="0">
            <a:spAutoFit/>
          </a:bodyPr>
          <a:lstStyle/>
          <a:p>
            <a:pPr algn="l">
              <a:buClr>
                <a:schemeClr val="accent3"/>
              </a:buClr>
            </a:pPr>
            <a:r>
              <a:rPr lang="nb-NO" sz="1200" b="1" dirty="0">
                <a:solidFill>
                  <a:schemeClr val="tx1"/>
                </a:solidFill>
                <a:latin typeface="Calibri" charset="0"/>
                <a:ea typeface="Calibri" charset="0"/>
                <a:cs typeface="Calibri" charset="0"/>
              </a:rPr>
              <a:t>CCS</a:t>
            </a:r>
          </a:p>
        </p:txBody>
      </p:sp>
      <p:sp>
        <p:nvSpPr>
          <p:cNvPr id="4" name="TextBox 3"/>
          <p:cNvSpPr txBox="1"/>
          <p:nvPr/>
        </p:nvSpPr>
        <p:spPr>
          <a:xfrm>
            <a:off x="3347864" y="4155926"/>
            <a:ext cx="936104" cy="215444"/>
          </a:xfrm>
          <a:prstGeom prst="rect">
            <a:avLst/>
          </a:prstGeom>
          <a:noFill/>
        </p:spPr>
        <p:txBody>
          <a:bodyPr wrap="square" rtlCol="0">
            <a:spAutoFit/>
          </a:bodyPr>
          <a:lstStyle/>
          <a:p>
            <a:pPr algn="l">
              <a:buClr>
                <a:schemeClr val="accent3"/>
              </a:buClr>
            </a:pPr>
            <a:r>
              <a:rPr lang="en-GB" sz="800" b="1" dirty="0">
                <a:solidFill>
                  <a:schemeClr val="tx1">
                    <a:lumMod val="75000"/>
                    <a:lumOff val="25000"/>
                  </a:schemeClr>
                </a:solidFill>
                <a:latin typeface="Calibri" panose="020F0502020204030204" pitchFamily="34" charset="0"/>
                <a:ea typeface="Calibri Light" charset="0"/>
                <a:cs typeface="Calibri Light" charset="0"/>
              </a:rPr>
              <a:t>PYROLYSE</a:t>
            </a:r>
          </a:p>
        </p:txBody>
      </p:sp>
      <p:sp>
        <p:nvSpPr>
          <p:cNvPr id="12" name="TextBox 11"/>
          <p:cNvSpPr txBox="1"/>
          <p:nvPr/>
        </p:nvSpPr>
        <p:spPr>
          <a:xfrm>
            <a:off x="5796136" y="4155926"/>
            <a:ext cx="936104" cy="215444"/>
          </a:xfrm>
          <a:prstGeom prst="rect">
            <a:avLst/>
          </a:prstGeom>
          <a:noFill/>
        </p:spPr>
        <p:txBody>
          <a:bodyPr wrap="square" rtlCol="0">
            <a:spAutoFit/>
          </a:bodyPr>
          <a:lstStyle/>
          <a:p>
            <a:pPr algn="l">
              <a:buClr>
                <a:schemeClr val="accent3"/>
              </a:buClr>
            </a:pPr>
            <a:r>
              <a:rPr lang="en-GB" sz="800" b="1" dirty="0">
                <a:solidFill>
                  <a:schemeClr val="tx1">
                    <a:lumMod val="75000"/>
                    <a:lumOff val="25000"/>
                  </a:schemeClr>
                </a:solidFill>
                <a:latin typeface="Calibri" panose="020F0502020204030204" pitchFamily="34" charset="0"/>
                <a:ea typeface="Calibri Light" charset="0"/>
                <a:cs typeface="Calibri Light" charset="0"/>
              </a:rPr>
              <a:t>SMELTEVERK</a:t>
            </a:r>
          </a:p>
        </p:txBody>
      </p:sp>
      <p:sp>
        <p:nvSpPr>
          <p:cNvPr id="13" name="TextBox 12"/>
          <p:cNvSpPr txBox="1"/>
          <p:nvPr/>
        </p:nvSpPr>
        <p:spPr>
          <a:xfrm>
            <a:off x="6876256" y="4155926"/>
            <a:ext cx="1152128" cy="215444"/>
          </a:xfrm>
          <a:prstGeom prst="rect">
            <a:avLst/>
          </a:prstGeom>
          <a:solidFill>
            <a:schemeClr val="bg1"/>
          </a:solidFill>
        </p:spPr>
        <p:txBody>
          <a:bodyPr wrap="square" rtlCol="0">
            <a:spAutoFit/>
          </a:bodyPr>
          <a:lstStyle/>
          <a:p>
            <a:pPr algn="l">
              <a:buClr>
                <a:schemeClr val="accent3"/>
              </a:buClr>
            </a:pPr>
            <a:r>
              <a:rPr lang="en-GB" sz="800" b="1" dirty="0">
                <a:solidFill>
                  <a:schemeClr val="tx1">
                    <a:lumMod val="75000"/>
                    <a:lumOff val="25000"/>
                  </a:schemeClr>
                </a:solidFill>
                <a:latin typeface="Calibri" panose="020F0502020204030204" pitchFamily="34" charset="0"/>
                <a:ea typeface="Calibri Light" charset="0"/>
                <a:cs typeface="Calibri Light" charset="0"/>
              </a:rPr>
              <a:t>SILISIUM-LEGERINGER</a:t>
            </a:r>
          </a:p>
        </p:txBody>
      </p:sp>
      <p:sp>
        <p:nvSpPr>
          <p:cNvPr id="14" name="Title 4"/>
          <p:cNvSpPr txBox="1">
            <a:spLocks/>
          </p:cNvSpPr>
          <p:nvPr/>
        </p:nvSpPr>
        <p:spPr>
          <a:xfrm>
            <a:off x="396050" y="425848"/>
            <a:ext cx="8353044" cy="583908"/>
          </a:xfrm>
          <a:prstGeom prst="rect">
            <a:avLst/>
          </a:prstGeom>
        </p:spPr>
        <p:txBody>
          <a:bodyPr vert="horz" lIns="0" tIns="0" rIns="0" bIns="0" rtlCol="0" anchor="t" anchorCtr="0">
            <a:noAutofit/>
          </a:bodyPr>
          <a:lstStyle>
            <a:lvl1pPr algn="l" rtl="0" eaLnBrk="1" fontAlgn="base" hangingPunct="1">
              <a:lnSpc>
                <a:spcPct val="90000"/>
              </a:lnSpc>
              <a:spcBef>
                <a:spcPct val="0"/>
              </a:spcBef>
              <a:spcAft>
                <a:spcPct val="0"/>
              </a:spcAft>
              <a:defRPr sz="2200" b="1" i="0" cap="none" spc="0">
                <a:solidFill>
                  <a:schemeClr val="tx1"/>
                </a:solidFill>
                <a:latin typeface="Calibri" charset="0"/>
                <a:ea typeface="Calibri" charset="0"/>
                <a:cs typeface="Calibri" charset="0"/>
              </a:defRPr>
            </a:lvl1pPr>
            <a:lvl2pPr algn="l" rtl="0" eaLnBrk="1" fontAlgn="base" hangingPunct="1">
              <a:spcBef>
                <a:spcPct val="0"/>
              </a:spcBef>
              <a:spcAft>
                <a:spcPct val="0"/>
              </a:spcAft>
              <a:defRPr sz="2850">
                <a:solidFill>
                  <a:srgbClr val="D7182A"/>
                </a:solidFill>
                <a:latin typeface="Arial" charset="0"/>
              </a:defRPr>
            </a:lvl2pPr>
            <a:lvl3pPr algn="l" rtl="0" eaLnBrk="1" fontAlgn="base" hangingPunct="1">
              <a:spcBef>
                <a:spcPct val="0"/>
              </a:spcBef>
              <a:spcAft>
                <a:spcPct val="0"/>
              </a:spcAft>
              <a:defRPr sz="2850">
                <a:solidFill>
                  <a:srgbClr val="D7182A"/>
                </a:solidFill>
                <a:latin typeface="Arial" charset="0"/>
              </a:defRPr>
            </a:lvl3pPr>
            <a:lvl4pPr algn="l" rtl="0" eaLnBrk="1" fontAlgn="base" hangingPunct="1">
              <a:spcBef>
                <a:spcPct val="0"/>
              </a:spcBef>
              <a:spcAft>
                <a:spcPct val="0"/>
              </a:spcAft>
              <a:defRPr sz="2850">
                <a:solidFill>
                  <a:srgbClr val="D7182A"/>
                </a:solidFill>
                <a:latin typeface="Arial" charset="0"/>
              </a:defRPr>
            </a:lvl4pPr>
            <a:lvl5pPr algn="l" rtl="0" eaLnBrk="1" fontAlgn="base" hangingPunct="1">
              <a:spcBef>
                <a:spcPct val="0"/>
              </a:spcBef>
              <a:spcAft>
                <a:spcPct val="0"/>
              </a:spcAft>
              <a:defRPr sz="2850">
                <a:solidFill>
                  <a:srgbClr val="D7182A"/>
                </a:solidFill>
                <a:latin typeface="Arial" charset="0"/>
              </a:defRPr>
            </a:lvl5pPr>
            <a:lvl6pPr marL="402335" algn="l" rtl="0" eaLnBrk="1" fontAlgn="base" hangingPunct="1">
              <a:spcBef>
                <a:spcPct val="0"/>
              </a:spcBef>
              <a:spcAft>
                <a:spcPct val="0"/>
              </a:spcAft>
              <a:defRPr sz="2850">
                <a:solidFill>
                  <a:srgbClr val="D7182A"/>
                </a:solidFill>
                <a:latin typeface="Arial" charset="0"/>
              </a:defRPr>
            </a:lvl6pPr>
            <a:lvl7pPr marL="804669" algn="l" rtl="0" eaLnBrk="1" fontAlgn="base" hangingPunct="1">
              <a:spcBef>
                <a:spcPct val="0"/>
              </a:spcBef>
              <a:spcAft>
                <a:spcPct val="0"/>
              </a:spcAft>
              <a:defRPr sz="2850">
                <a:solidFill>
                  <a:srgbClr val="D7182A"/>
                </a:solidFill>
                <a:latin typeface="Arial" charset="0"/>
              </a:defRPr>
            </a:lvl7pPr>
            <a:lvl8pPr marL="1207004" algn="l" rtl="0" eaLnBrk="1" fontAlgn="base" hangingPunct="1">
              <a:spcBef>
                <a:spcPct val="0"/>
              </a:spcBef>
              <a:spcAft>
                <a:spcPct val="0"/>
              </a:spcAft>
              <a:defRPr sz="2850">
                <a:solidFill>
                  <a:srgbClr val="D7182A"/>
                </a:solidFill>
                <a:latin typeface="Arial" charset="0"/>
              </a:defRPr>
            </a:lvl8pPr>
            <a:lvl9pPr marL="1609339" algn="l" rtl="0" eaLnBrk="1" fontAlgn="base" hangingPunct="1">
              <a:spcBef>
                <a:spcPct val="0"/>
              </a:spcBef>
              <a:spcAft>
                <a:spcPct val="0"/>
              </a:spcAft>
              <a:defRPr sz="2850">
                <a:solidFill>
                  <a:srgbClr val="D7182A"/>
                </a:solidFill>
                <a:latin typeface="Arial" charset="0"/>
              </a:defRPr>
            </a:lvl9pPr>
          </a:lstStyle>
          <a:p>
            <a:r>
              <a:rPr lang="nb-NO" dirty="0"/>
              <a:t>Langsiktig forskning og utvikling mot karbonnøytral metallproduksjon</a:t>
            </a:r>
            <a:endParaRPr lang="nb-NO" kern="0" dirty="0"/>
          </a:p>
        </p:txBody>
      </p:sp>
    </p:spTree>
    <p:extLst>
      <p:ext uri="{BB962C8B-B14F-4D97-AF65-F5344CB8AC3E}">
        <p14:creationId xmlns:p14="http://schemas.microsoft.com/office/powerpoint/2010/main" val="240471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91422C9-2495-47AA-B201-BF726A2B5232}" type="slidenum">
              <a:rPr lang="en-GB" smtClean="0"/>
              <a:pPr/>
              <a:t>5</a:t>
            </a:fld>
            <a:endParaRPr lang="en-GB" dirty="0"/>
          </a:p>
        </p:txBody>
      </p:sp>
      <p:sp>
        <p:nvSpPr>
          <p:cNvPr id="4" name="Text Placeholder 3"/>
          <p:cNvSpPr>
            <a:spLocks noGrp="1"/>
          </p:cNvSpPr>
          <p:nvPr>
            <p:ph type="body" sz="quarter" idx="14"/>
          </p:nvPr>
        </p:nvSpPr>
        <p:spPr/>
        <p:txBody>
          <a:bodyPr/>
          <a:lstStyle/>
          <a:p>
            <a:endParaRPr lang="en-GB"/>
          </a:p>
        </p:txBody>
      </p:sp>
      <p:sp>
        <p:nvSpPr>
          <p:cNvPr id="5" name="Title 4"/>
          <p:cNvSpPr>
            <a:spLocks noGrp="1"/>
          </p:cNvSpPr>
          <p:nvPr>
            <p:ph type="title"/>
          </p:nvPr>
        </p:nvSpPr>
        <p:spPr/>
        <p:txBody>
          <a:bodyPr/>
          <a:lstStyle/>
          <a:p>
            <a:r>
              <a:rPr lang="en-US" dirty="0"/>
              <a:t>“</a:t>
            </a:r>
            <a:r>
              <a:rPr lang="nb-NO" dirty="0"/>
              <a:t>Norwegian </a:t>
            </a:r>
            <a:r>
              <a:rPr lang="nb-NO" dirty="0" err="1"/>
              <a:t>wood</a:t>
            </a:r>
            <a:r>
              <a:rPr lang="nb-NO" dirty="0"/>
              <a:t>” er et unikt samarbeid hvor målet er </a:t>
            </a:r>
            <a:br>
              <a:rPr lang="nb-NO" dirty="0"/>
            </a:br>
            <a:r>
              <a:rPr lang="nb-NO" dirty="0"/>
              <a:t>utnyttelse av hele trestokken</a:t>
            </a:r>
            <a:endParaRPr lang="en-GB" dirty="0"/>
          </a:p>
        </p:txBody>
      </p:sp>
      <p:pic>
        <p:nvPicPr>
          <p:cNvPr id="6" name="Picture 5"/>
          <p:cNvPicPr>
            <a:picLocks noChangeAspect="1"/>
          </p:cNvPicPr>
          <p:nvPr/>
        </p:nvPicPr>
        <p:blipFill>
          <a:blip r:embed="rId3"/>
          <a:stretch>
            <a:fillRect/>
          </a:stretch>
        </p:blipFill>
        <p:spPr>
          <a:xfrm>
            <a:off x="647166" y="2477577"/>
            <a:ext cx="897331" cy="920882"/>
          </a:xfrm>
          <a:prstGeom prst="rect">
            <a:avLst/>
          </a:prstGeom>
          <a:ln>
            <a:noFill/>
          </a:ln>
          <a:effectLst/>
        </p:spPr>
      </p:pic>
      <p:pic>
        <p:nvPicPr>
          <p:cNvPr id="7" name="Picture 6"/>
          <p:cNvPicPr preferRelativeResize="0">
            <a:picLocks/>
          </p:cNvPicPr>
          <p:nvPr/>
        </p:nvPicPr>
        <p:blipFill rotWithShape="1">
          <a:blip r:embed="rId4"/>
          <a:srcRect b="3744"/>
          <a:stretch/>
        </p:blipFill>
        <p:spPr>
          <a:xfrm flipH="1">
            <a:off x="1568052" y="2418852"/>
            <a:ext cx="1080000" cy="1080000"/>
          </a:xfrm>
          <a:prstGeom prst="flowChartConnector">
            <a:avLst/>
          </a:prstGeom>
        </p:spPr>
      </p:pic>
      <p:cxnSp>
        <p:nvCxnSpPr>
          <p:cNvPr id="8" name="Straight Arrow Connector 7"/>
          <p:cNvCxnSpPr/>
          <p:nvPr/>
        </p:nvCxnSpPr>
        <p:spPr bwMode="auto">
          <a:xfrm flipV="1">
            <a:off x="2753863" y="1973887"/>
            <a:ext cx="817075" cy="964132"/>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cxnSp>
        <p:nvCxnSpPr>
          <p:cNvPr id="9" name="Straight Arrow Connector 8"/>
          <p:cNvCxnSpPr/>
          <p:nvPr/>
        </p:nvCxnSpPr>
        <p:spPr bwMode="auto">
          <a:xfrm>
            <a:off x="2753862" y="2937570"/>
            <a:ext cx="837632" cy="824613"/>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cxnSp>
        <p:nvCxnSpPr>
          <p:cNvPr id="10" name="Straight Arrow Connector 9"/>
          <p:cNvCxnSpPr/>
          <p:nvPr/>
        </p:nvCxnSpPr>
        <p:spPr bwMode="auto">
          <a:xfrm>
            <a:off x="2753864" y="2931790"/>
            <a:ext cx="521992" cy="0"/>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pic>
        <p:nvPicPr>
          <p:cNvPr id="14" name="Picture 2" descr="http://rockwoodcharcoal.com/wp-content/uploads/2013/03/charcoal-home.png"/>
          <p:cNvPicPr>
            <a:picLocks noChangeArrowheads="1"/>
          </p:cNvPicPr>
          <p:nvPr/>
        </p:nvPicPr>
        <p:blipFill rotWithShape="1">
          <a:blip r:embed="rId5" cstate="print">
            <a:extLst>
              <a:ext uri="{28A0092B-C50C-407E-A947-70E740481C1C}">
                <a14:useLocalDpi xmlns:a14="http://schemas.microsoft.com/office/drawing/2010/main" val="0"/>
              </a:ext>
            </a:extLst>
          </a:blip>
          <a:srcRect l="2297" t="5684" r="2510" b="15001"/>
          <a:stretch/>
        </p:blipFill>
        <p:spPr bwMode="auto">
          <a:xfrm>
            <a:off x="5372659" y="1256207"/>
            <a:ext cx="1080000" cy="1080000"/>
          </a:xfrm>
          <a:prstGeom prst="ellipse">
            <a:avLst/>
          </a:prstGeom>
          <a:gradFill>
            <a:gsLst>
              <a:gs pos="0">
                <a:schemeClr val="accent3">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extLst/>
        </p:spPr>
      </p:pic>
      <p:pic>
        <p:nvPicPr>
          <p:cNvPr id="15" name="Picture 14"/>
          <p:cNvPicPr>
            <a:picLocks/>
          </p:cNvPicPr>
          <p:nvPr/>
        </p:nvPicPr>
        <p:blipFill rotWithShape="1">
          <a:blip r:embed="rId6"/>
          <a:srcRect t="2174"/>
          <a:stretch/>
        </p:blipFill>
        <p:spPr>
          <a:xfrm>
            <a:off x="5372659" y="2418852"/>
            <a:ext cx="1080000" cy="1080000"/>
          </a:xfrm>
          <a:prstGeom prst="ellipse">
            <a:avLst/>
          </a:prstGeom>
          <a:ln>
            <a:noFill/>
          </a:ln>
          <a:effectLst/>
        </p:spPr>
      </p:pic>
      <p:pic>
        <p:nvPicPr>
          <p:cNvPr id="16" name="Picture 4" descr="https://media.snl.no/system/images/13049/standard_fjernvarme__e2_80_93_1_1.jpg"/>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72659" y="3591596"/>
            <a:ext cx="1080000" cy="1080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7" name="Rectangle 16"/>
          <p:cNvSpPr/>
          <p:nvPr/>
        </p:nvSpPr>
        <p:spPr bwMode="auto">
          <a:xfrm>
            <a:off x="6785512" y="1408781"/>
            <a:ext cx="1458896" cy="853308"/>
          </a:xfrm>
          <a:prstGeom prst="rect">
            <a:avLst/>
          </a:prstGeom>
          <a:solidFill>
            <a:schemeClr val="bg1"/>
          </a:solidFill>
          <a:ln w="9525" cap="flat" cmpd="sng" algn="ctr">
            <a:noFill/>
            <a:prstDash val="solid"/>
            <a:round/>
            <a:headEnd type="none" w="med" len="med"/>
            <a:tailEnd type="triangle" w="med" len="med"/>
          </a:ln>
          <a:effectLst/>
        </p:spPr>
        <p:txBody>
          <a:bodyPr vert="horz" wrap="square" lIns="62308" tIns="32400" rIns="62308" bIns="32400" numCol="1" rtlCol="0" anchor="ctr" anchorCtr="0" compatLnSpc="1">
            <a:prstTxWarp prst="textNoShape">
              <a:avLst/>
            </a:prstTxWarp>
            <a:noAutofit/>
          </a:bodyPr>
          <a:lstStyle/>
          <a:p>
            <a:pPr defTabSz="633062"/>
            <a:endParaRPr lang="en-US" sz="969" dirty="0">
              <a:solidFill>
                <a:schemeClr val="tx1"/>
              </a:solidFill>
            </a:endParaRPr>
          </a:p>
        </p:txBody>
      </p:sp>
      <p:sp>
        <p:nvSpPr>
          <p:cNvPr id="18" name="Rectangle 17"/>
          <p:cNvSpPr/>
          <p:nvPr/>
        </p:nvSpPr>
        <p:spPr bwMode="auto">
          <a:xfrm>
            <a:off x="6785512" y="2516761"/>
            <a:ext cx="1458896" cy="853308"/>
          </a:xfrm>
          <a:prstGeom prst="rect">
            <a:avLst/>
          </a:prstGeom>
          <a:solidFill>
            <a:schemeClr val="bg1"/>
          </a:solidFill>
          <a:ln w="9525" cap="flat" cmpd="sng" algn="ctr">
            <a:noFill/>
            <a:prstDash val="solid"/>
            <a:round/>
            <a:headEnd type="none" w="med" len="med"/>
            <a:tailEnd type="triangle" w="med" len="med"/>
          </a:ln>
          <a:effectLst/>
        </p:spPr>
        <p:txBody>
          <a:bodyPr vert="horz" wrap="square" lIns="62308" tIns="32400" rIns="62308" bIns="32400" numCol="1" rtlCol="0" anchor="ctr" anchorCtr="0" compatLnSpc="1">
            <a:prstTxWarp prst="textNoShape">
              <a:avLst/>
            </a:prstTxWarp>
            <a:noAutofit/>
          </a:bodyPr>
          <a:lstStyle/>
          <a:p>
            <a:pPr defTabSz="633062"/>
            <a:endParaRPr lang="en-US" sz="969" dirty="0">
              <a:solidFill>
                <a:schemeClr val="tx1"/>
              </a:solidFill>
            </a:endParaRPr>
          </a:p>
        </p:txBody>
      </p:sp>
      <p:sp>
        <p:nvSpPr>
          <p:cNvPr id="19" name="Rectangle 18"/>
          <p:cNvSpPr/>
          <p:nvPr/>
        </p:nvSpPr>
        <p:spPr bwMode="auto">
          <a:xfrm>
            <a:off x="6785512" y="3662658"/>
            <a:ext cx="1458896" cy="853308"/>
          </a:xfrm>
          <a:prstGeom prst="rect">
            <a:avLst/>
          </a:prstGeom>
          <a:solidFill>
            <a:schemeClr val="bg1"/>
          </a:solidFill>
          <a:ln w="9525" cap="flat" cmpd="sng" algn="ctr">
            <a:noFill/>
            <a:prstDash val="solid"/>
            <a:round/>
            <a:headEnd type="none" w="med" len="med"/>
            <a:tailEnd type="triangle" w="med" len="med"/>
          </a:ln>
          <a:effectLst/>
        </p:spPr>
        <p:txBody>
          <a:bodyPr vert="horz" wrap="square" lIns="62308" tIns="32400" rIns="62308" bIns="32400" numCol="1" rtlCol="0" anchor="ctr" anchorCtr="0" compatLnSpc="1">
            <a:prstTxWarp prst="textNoShape">
              <a:avLst/>
            </a:prstTxWarp>
            <a:noAutofit/>
          </a:bodyPr>
          <a:lstStyle/>
          <a:p>
            <a:pPr defTabSz="633062"/>
            <a:endParaRPr lang="en-US" sz="969" dirty="0">
              <a:solidFill>
                <a:schemeClr val="tx1"/>
              </a:solidFill>
            </a:endParaRPr>
          </a:p>
        </p:txBody>
      </p:sp>
      <p:pic>
        <p:nvPicPr>
          <p:cNvPr id="20" name="Picture 19"/>
          <p:cNvPicPr>
            <a:picLocks noChangeAspect="1"/>
          </p:cNvPicPr>
          <p:nvPr/>
        </p:nvPicPr>
        <p:blipFill>
          <a:blip r:embed="rId8"/>
          <a:stretch>
            <a:fillRect/>
          </a:stretch>
        </p:blipFill>
        <p:spPr>
          <a:xfrm>
            <a:off x="6859111" y="2664537"/>
            <a:ext cx="1296000" cy="562500"/>
          </a:xfrm>
          <a:prstGeom prst="rect">
            <a:avLst/>
          </a:prstGeom>
          <a:ln>
            <a:noFill/>
          </a:ln>
          <a:effectLst/>
        </p:spPr>
      </p:pic>
      <p:pic>
        <p:nvPicPr>
          <p:cNvPr id="21" name="Picture 20"/>
          <p:cNvPicPr>
            <a:picLocks noChangeAspect="1"/>
          </p:cNvPicPr>
          <p:nvPr/>
        </p:nvPicPr>
        <p:blipFill>
          <a:blip r:embed="rId9"/>
          <a:stretch>
            <a:fillRect/>
          </a:stretch>
        </p:blipFill>
        <p:spPr>
          <a:xfrm>
            <a:off x="6859111" y="3923246"/>
            <a:ext cx="1296000" cy="416700"/>
          </a:xfrm>
          <a:prstGeom prst="rect">
            <a:avLst/>
          </a:prstGeom>
          <a:ln>
            <a:noFill/>
          </a:ln>
          <a:effectLst/>
        </p:spPr>
      </p:pic>
      <p:pic>
        <p:nvPicPr>
          <p:cNvPr id="23" name="Picture 22"/>
          <p:cNvPicPr>
            <a:picLocks noChangeAspect="1"/>
          </p:cNvPicPr>
          <p:nvPr/>
        </p:nvPicPr>
        <p:blipFill>
          <a:blip r:embed="rId10"/>
          <a:stretch>
            <a:fillRect/>
          </a:stretch>
        </p:blipFill>
        <p:spPr>
          <a:xfrm>
            <a:off x="611560" y="4017449"/>
            <a:ext cx="964013" cy="429696"/>
          </a:xfrm>
          <a:prstGeom prst="rect">
            <a:avLst/>
          </a:prstGeom>
        </p:spPr>
      </p:pic>
      <p:pic>
        <p:nvPicPr>
          <p:cNvPr id="24" name="Content Placeholder 23"/>
          <p:cNvPicPr>
            <a:picLocks noGrp="1" noChangeAspect="1"/>
          </p:cNvPicPr>
          <p:nvPr>
            <p:ph sz="quarter" idx="12"/>
          </p:nvPr>
        </p:nvPicPr>
        <p:blipFill>
          <a:blip r:embed="rId11" cstate="print">
            <a:extLst>
              <a:ext uri="{28A0092B-C50C-407E-A947-70E740481C1C}">
                <a14:useLocalDpi xmlns:a14="http://schemas.microsoft.com/office/drawing/2010/main" val="0"/>
              </a:ext>
            </a:extLst>
          </a:blip>
          <a:stretch>
            <a:fillRect/>
          </a:stretch>
        </p:blipFill>
        <p:spPr>
          <a:xfrm>
            <a:off x="6718251" y="1386237"/>
            <a:ext cx="1526157" cy="772409"/>
          </a:xfrm>
        </p:spPr>
      </p:pic>
      <p:sp>
        <p:nvSpPr>
          <p:cNvPr id="22" name="Ellipse 21"/>
          <p:cNvSpPr>
            <a:spLocks/>
          </p:cNvSpPr>
          <p:nvPr/>
        </p:nvSpPr>
        <p:spPr bwMode="auto">
          <a:xfrm>
            <a:off x="3747876" y="1275007"/>
            <a:ext cx="1080000" cy="1080000"/>
          </a:xfrm>
          <a:prstGeom prst="ellipse">
            <a:avLst/>
          </a:prstGeom>
          <a:solidFill>
            <a:schemeClr val="accent1"/>
          </a:solidFill>
          <a:ln w="9525" cap="flat" cmpd="sng" algn="ctr">
            <a:no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a:ln>
                <a:noFill/>
              </a:ln>
              <a:solidFill>
                <a:schemeClr val="bg1"/>
              </a:solidFill>
              <a:effectLst/>
              <a:latin typeface="+mn-lt"/>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a:ln>
                  <a:noFill/>
                </a:ln>
                <a:solidFill>
                  <a:schemeClr val="bg1"/>
                </a:solidFill>
                <a:effectLst/>
                <a:latin typeface="+mn-lt"/>
              </a:rPr>
              <a:t>Trekull (</a:t>
            </a:r>
            <a:r>
              <a:rPr kumimoji="0" lang="nb-NO" sz="1000" b="0" i="0" u="none" strike="noStrike" cap="none" normalizeH="0" baseline="0" dirty="0" err="1">
                <a:ln>
                  <a:noFill/>
                </a:ln>
                <a:solidFill>
                  <a:schemeClr val="bg1"/>
                </a:solidFill>
                <a:effectLst/>
                <a:latin typeface="+mn-lt"/>
              </a:rPr>
              <a:t>charcoal</a:t>
            </a:r>
            <a:r>
              <a:rPr kumimoji="0" lang="nb-NO" sz="1000" b="0" i="0" u="none" strike="noStrike" cap="none" normalizeH="0" baseline="0" dirty="0">
                <a:ln>
                  <a:noFill/>
                </a:ln>
                <a:solidFill>
                  <a:schemeClr val="bg1"/>
                </a:solidFill>
                <a:effectLst/>
                <a:latin typeface="+mn-lt"/>
              </a:rPr>
              <a:t>)</a:t>
            </a:r>
          </a:p>
          <a:p>
            <a:pPr marL="0" marR="0" indent="0" algn="ctr"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a:ln>
                <a:noFill/>
              </a:ln>
              <a:solidFill>
                <a:schemeClr val="bg1"/>
              </a:solidFill>
              <a:effectLst/>
              <a:latin typeface="+mn-lt"/>
            </a:endParaRPr>
          </a:p>
        </p:txBody>
      </p:sp>
      <p:sp>
        <p:nvSpPr>
          <p:cNvPr id="25" name="Ellipse 24"/>
          <p:cNvSpPr>
            <a:spLocks/>
          </p:cNvSpPr>
          <p:nvPr/>
        </p:nvSpPr>
        <p:spPr bwMode="auto">
          <a:xfrm>
            <a:off x="3719647" y="2418852"/>
            <a:ext cx="1080000" cy="1080000"/>
          </a:xfrm>
          <a:prstGeom prst="ellipse">
            <a:avLst/>
          </a:prstGeom>
          <a:solidFill>
            <a:schemeClr val="accent1"/>
          </a:solidFill>
          <a:ln w="9525" cap="flat" cmpd="sng" algn="ctr">
            <a:no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a:ln>
                <a:noFill/>
              </a:ln>
              <a:solidFill>
                <a:schemeClr val="bg1"/>
              </a:solidFill>
              <a:effectLst/>
              <a:latin typeface="+mn-lt"/>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a:ln>
                  <a:noFill/>
                </a:ln>
                <a:solidFill>
                  <a:schemeClr val="bg1"/>
                </a:solidFill>
                <a:effectLst/>
                <a:latin typeface="+mn-lt"/>
              </a:rPr>
              <a:t>Væske </a:t>
            </a:r>
          </a:p>
          <a:p>
            <a:pPr marL="0" marR="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a:ln>
                  <a:noFill/>
                </a:ln>
                <a:solidFill>
                  <a:schemeClr val="bg1"/>
                </a:solidFill>
                <a:effectLst/>
                <a:latin typeface="+mn-lt"/>
              </a:rPr>
              <a:t>(bio jet </a:t>
            </a:r>
            <a:r>
              <a:rPr kumimoji="0" lang="nb-NO" sz="1000" b="0" i="0" u="none" strike="noStrike" cap="none" normalizeH="0" baseline="0" dirty="0" err="1">
                <a:ln>
                  <a:noFill/>
                </a:ln>
                <a:solidFill>
                  <a:schemeClr val="bg1"/>
                </a:solidFill>
                <a:effectLst/>
                <a:latin typeface="+mn-lt"/>
              </a:rPr>
              <a:t>fuel</a:t>
            </a:r>
            <a:r>
              <a:rPr kumimoji="0" lang="nb-NO" sz="1000" b="0" i="0" u="none" strike="noStrike" cap="none" normalizeH="0" baseline="0" dirty="0">
                <a:ln>
                  <a:noFill/>
                </a:ln>
                <a:solidFill>
                  <a:schemeClr val="bg1"/>
                </a:solidFill>
                <a:effectLst/>
                <a:latin typeface="+mn-lt"/>
              </a:rPr>
              <a:t>)</a:t>
            </a:r>
          </a:p>
          <a:p>
            <a:pPr marL="0" marR="0" indent="0" algn="ctr"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a:ln>
                <a:noFill/>
              </a:ln>
              <a:solidFill>
                <a:schemeClr val="bg1"/>
              </a:solidFill>
              <a:effectLst/>
              <a:latin typeface="+mn-lt"/>
            </a:endParaRPr>
          </a:p>
        </p:txBody>
      </p:sp>
      <p:sp>
        <p:nvSpPr>
          <p:cNvPr id="26" name="Ellipse 25"/>
          <p:cNvSpPr>
            <a:spLocks/>
          </p:cNvSpPr>
          <p:nvPr/>
        </p:nvSpPr>
        <p:spPr bwMode="auto">
          <a:xfrm>
            <a:off x="3747876" y="3562697"/>
            <a:ext cx="1080000" cy="1080000"/>
          </a:xfrm>
          <a:prstGeom prst="ellipse">
            <a:avLst/>
          </a:prstGeom>
          <a:solidFill>
            <a:schemeClr val="accent1"/>
          </a:solidFill>
          <a:ln w="9525" cap="flat" cmpd="sng" algn="ctr">
            <a:no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a:ln>
                  <a:noFill/>
                </a:ln>
                <a:solidFill>
                  <a:schemeClr val="bg1"/>
                </a:solidFill>
                <a:effectLst/>
                <a:latin typeface="+mn-lt"/>
              </a:rPr>
              <a:t>Gass </a:t>
            </a:r>
          </a:p>
          <a:p>
            <a:pPr marL="0" marR="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a:ln>
                  <a:noFill/>
                </a:ln>
                <a:solidFill>
                  <a:schemeClr val="bg1"/>
                </a:solidFill>
                <a:effectLst/>
                <a:latin typeface="+mn-lt"/>
              </a:rPr>
              <a:t>(varme/</a:t>
            </a:r>
          </a:p>
          <a:p>
            <a:pPr marL="0" marR="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err="1">
                <a:ln>
                  <a:noFill/>
                </a:ln>
                <a:solidFill>
                  <a:schemeClr val="bg1"/>
                </a:solidFill>
                <a:effectLst/>
                <a:latin typeface="+mn-lt"/>
              </a:rPr>
              <a:t>elektristet</a:t>
            </a:r>
            <a:r>
              <a:rPr kumimoji="0" lang="nb-NO" sz="1000" b="0" i="0" u="none" strike="noStrike" cap="none" normalizeH="0" baseline="0" dirty="0">
                <a:ln>
                  <a:noFill/>
                </a:ln>
                <a:solidFill>
                  <a:schemeClr val="bg1"/>
                </a:solidFill>
                <a:effectLst/>
                <a:latin typeface="+mn-lt"/>
              </a:rPr>
              <a:t>)</a:t>
            </a:r>
          </a:p>
          <a:p>
            <a:pPr marL="0" marR="0" indent="0" algn="ctr"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a:ln>
                <a:noFill/>
              </a:ln>
              <a:solidFill>
                <a:schemeClr val="bg1"/>
              </a:solidFill>
              <a:effectLst/>
              <a:latin typeface="+mn-lt"/>
            </a:endParaRPr>
          </a:p>
        </p:txBody>
      </p:sp>
    </p:spTree>
    <p:extLst>
      <p:ext uri="{BB962C8B-B14F-4D97-AF65-F5344CB8AC3E}">
        <p14:creationId xmlns:p14="http://schemas.microsoft.com/office/powerpoint/2010/main" val="1972787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91422C9-2495-47AA-B201-BF726A2B5232}" type="slidenum">
              <a:rPr lang="en-GB" noProof="0" smtClean="0"/>
              <a:pPr/>
              <a:t>6</a:t>
            </a:fld>
            <a:endParaRPr lang="en-GB" noProof="0" dirty="0"/>
          </a:p>
        </p:txBody>
      </p:sp>
      <p:sp>
        <p:nvSpPr>
          <p:cNvPr id="4" name="Text Placeholder 3"/>
          <p:cNvSpPr>
            <a:spLocks noGrp="1"/>
          </p:cNvSpPr>
          <p:nvPr>
            <p:ph type="body" sz="quarter" idx="14"/>
          </p:nvPr>
        </p:nvSpPr>
        <p:spPr/>
        <p:txBody>
          <a:bodyPr/>
          <a:lstStyle/>
          <a:p>
            <a:endParaRPr lang="en-GB"/>
          </a:p>
        </p:txBody>
      </p:sp>
      <p:sp>
        <p:nvSpPr>
          <p:cNvPr id="5" name="Title 4"/>
          <p:cNvSpPr>
            <a:spLocks noGrp="1"/>
          </p:cNvSpPr>
          <p:nvPr>
            <p:ph type="title"/>
          </p:nvPr>
        </p:nvSpPr>
        <p:spPr/>
        <p:txBody>
          <a:bodyPr/>
          <a:lstStyle/>
          <a:p>
            <a:r>
              <a:rPr lang="en-GB" dirty="0"/>
              <a:t>Et </a:t>
            </a:r>
            <a:r>
              <a:rPr lang="en-GB" dirty="0" err="1"/>
              <a:t>typisk</a:t>
            </a:r>
            <a:r>
              <a:rPr lang="en-GB" dirty="0"/>
              <a:t> </a:t>
            </a:r>
            <a:r>
              <a:rPr lang="en-GB" dirty="0" err="1"/>
              <a:t>teknologiløp</a:t>
            </a:r>
            <a:r>
              <a:rPr lang="en-GB" dirty="0"/>
              <a:t> </a:t>
            </a:r>
            <a:r>
              <a:rPr lang="en-GB" dirty="0" err="1"/>
              <a:t>fra</a:t>
            </a:r>
            <a:r>
              <a:rPr lang="en-GB" dirty="0"/>
              <a:t> </a:t>
            </a:r>
            <a:r>
              <a:rPr lang="en-GB" dirty="0" err="1"/>
              <a:t>eksperientell</a:t>
            </a:r>
            <a:r>
              <a:rPr lang="en-GB" dirty="0"/>
              <a:t> </a:t>
            </a:r>
            <a:r>
              <a:rPr lang="en-GB" dirty="0" err="1"/>
              <a:t>utvikling</a:t>
            </a:r>
            <a:r>
              <a:rPr lang="en-GB" dirty="0"/>
              <a:t> </a:t>
            </a:r>
            <a:br>
              <a:rPr lang="en-GB" dirty="0"/>
            </a:br>
            <a:r>
              <a:rPr lang="en-GB" dirty="0" err="1"/>
              <a:t>til</a:t>
            </a:r>
            <a:r>
              <a:rPr lang="en-GB" dirty="0"/>
              <a:t> </a:t>
            </a:r>
            <a:r>
              <a:rPr lang="en-GB" dirty="0" err="1"/>
              <a:t>bygging</a:t>
            </a:r>
            <a:r>
              <a:rPr lang="en-GB" dirty="0"/>
              <a:t> </a:t>
            </a:r>
            <a:r>
              <a:rPr lang="en-GB" dirty="0" err="1"/>
              <a:t>og</a:t>
            </a:r>
            <a:r>
              <a:rPr lang="en-GB" dirty="0"/>
              <a:t> drift </a:t>
            </a:r>
            <a:r>
              <a:rPr lang="en-GB" dirty="0" err="1"/>
              <a:t>av</a:t>
            </a:r>
            <a:r>
              <a:rPr lang="en-GB" dirty="0"/>
              <a:t> </a:t>
            </a:r>
            <a:r>
              <a:rPr lang="en-GB" dirty="0" err="1"/>
              <a:t>industriell</a:t>
            </a:r>
            <a:r>
              <a:rPr lang="en-GB" dirty="0"/>
              <a:t> pilot</a:t>
            </a:r>
          </a:p>
        </p:txBody>
      </p:sp>
      <p:sp>
        <p:nvSpPr>
          <p:cNvPr id="6" name="Pentagon 5"/>
          <p:cNvSpPr/>
          <p:nvPr/>
        </p:nvSpPr>
        <p:spPr bwMode="auto">
          <a:xfrm>
            <a:off x="382165" y="3651870"/>
            <a:ext cx="2160000" cy="540000"/>
          </a:xfrm>
          <a:prstGeom prst="homePlate">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1" dirty="0" err="1">
                <a:solidFill>
                  <a:schemeClr val="bg1"/>
                </a:solidFill>
                <a:latin typeface="+mj-lt"/>
              </a:rPr>
              <a:t>Mulighetsstudie</a:t>
            </a:r>
            <a:r>
              <a:rPr lang="en-US" sz="1200" b="1" dirty="0">
                <a:solidFill>
                  <a:schemeClr val="bg1"/>
                </a:solidFill>
                <a:latin typeface="+mj-lt"/>
              </a:rPr>
              <a:t> / </a:t>
            </a:r>
            <a:r>
              <a:rPr lang="en-US" sz="1200" b="1" dirty="0" err="1">
                <a:solidFill>
                  <a:schemeClr val="bg1"/>
                </a:solidFill>
                <a:latin typeface="+mj-lt"/>
              </a:rPr>
              <a:t>Forstudie</a:t>
            </a:r>
            <a:endParaRPr kumimoji="0" lang="en-US" sz="1200" b="1" i="0" u="none" strike="noStrike" cap="none" normalizeH="0" baseline="0" dirty="0">
              <a:ln>
                <a:noFill/>
              </a:ln>
              <a:solidFill>
                <a:schemeClr val="bg1"/>
              </a:solidFill>
              <a:effectLst/>
              <a:latin typeface="+mj-lt"/>
            </a:endParaRPr>
          </a:p>
        </p:txBody>
      </p:sp>
      <p:sp>
        <p:nvSpPr>
          <p:cNvPr id="7" name="Chevron 6"/>
          <p:cNvSpPr/>
          <p:nvPr/>
        </p:nvSpPr>
        <p:spPr bwMode="auto">
          <a:xfrm>
            <a:off x="2450851"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Forprosjekt</a:t>
            </a:r>
            <a:endParaRPr lang="en-US" sz="1200" b="1" dirty="0">
              <a:solidFill>
                <a:schemeClr val="bg1"/>
              </a:solidFill>
              <a:latin typeface="+mj-lt"/>
            </a:endParaRPr>
          </a:p>
        </p:txBody>
      </p:sp>
      <p:sp>
        <p:nvSpPr>
          <p:cNvPr id="8" name="Chevron 7"/>
          <p:cNvSpPr/>
          <p:nvPr/>
        </p:nvSpPr>
        <p:spPr bwMode="auto">
          <a:xfrm>
            <a:off x="4519537"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Hovedprosjekt</a:t>
            </a:r>
            <a:r>
              <a:rPr lang="en-US" sz="1200" b="1" dirty="0">
                <a:solidFill>
                  <a:schemeClr val="bg1"/>
                </a:solidFill>
                <a:latin typeface="+mj-lt"/>
              </a:rPr>
              <a:t> / </a:t>
            </a:r>
            <a:r>
              <a:rPr lang="en-US" sz="1200" b="1" dirty="0" err="1">
                <a:solidFill>
                  <a:schemeClr val="bg1"/>
                </a:solidFill>
                <a:latin typeface="+mj-lt"/>
              </a:rPr>
              <a:t>Gjennomføring</a:t>
            </a:r>
            <a:endParaRPr lang="en-US" sz="1200" b="1" dirty="0">
              <a:solidFill>
                <a:schemeClr val="bg1"/>
              </a:solidFill>
              <a:latin typeface="+mj-lt"/>
            </a:endParaRPr>
          </a:p>
        </p:txBody>
      </p:sp>
      <p:sp>
        <p:nvSpPr>
          <p:cNvPr id="9" name="Chevron 8"/>
          <p:cNvSpPr/>
          <p:nvPr/>
        </p:nvSpPr>
        <p:spPr bwMode="auto">
          <a:xfrm>
            <a:off x="6588224"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Oppstart</a:t>
            </a:r>
            <a:r>
              <a:rPr lang="en-US" sz="1200" b="1" dirty="0">
                <a:solidFill>
                  <a:schemeClr val="bg1"/>
                </a:solidFill>
                <a:latin typeface="+mj-lt"/>
              </a:rPr>
              <a:t> </a:t>
            </a:r>
            <a:r>
              <a:rPr lang="en-US" sz="1200" b="1" dirty="0" err="1">
                <a:solidFill>
                  <a:schemeClr val="bg1"/>
                </a:solidFill>
                <a:latin typeface="+mj-lt"/>
              </a:rPr>
              <a:t>og</a:t>
            </a:r>
            <a:r>
              <a:rPr lang="en-US" sz="1200" b="1" dirty="0">
                <a:solidFill>
                  <a:schemeClr val="bg1"/>
                </a:solidFill>
                <a:latin typeface="+mj-lt"/>
              </a:rPr>
              <a:t> drift</a:t>
            </a:r>
          </a:p>
        </p:txBody>
      </p:sp>
      <p:sp>
        <p:nvSpPr>
          <p:cNvPr id="11" name="TextBox 10"/>
          <p:cNvSpPr txBox="1"/>
          <p:nvPr/>
        </p:nvSpPr>
        <p:spPr>
          <a:xfrm>
            <a:off x="314275" y="4227934"/>
            <a:ext cx="2160000" cy="554400"/>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a:solidFill>
                  <a:srgbClr val="363E4A"/>
                </a:solidFill>
                <a:latin typeface="+mj-lt"/>
              </a:rPr>
              <a:t>Business case</a:t>
            </a:r>
          </a:p>
          <a:p>
            <a:pPr marL="79133" indent="-79133">
              <a:buClr>
                <a:srgbClr val="7A808F"/>
              </a:buClr>
              <a:buFont typeface="Arial" panose="020B0604020202020204" pitchFamily="34" charset="0"/>
              <a:buChar char="•"/>
            </a:pPr>
            <a:r>
              <a:rPr lang="en-US" sz="1000" dirty="0" err="1">
                <a:solidFill>
                  <a:srgbClr val="363E4A"/>
                </a:solidFill>
                <a:latin typeface="+mj-lt"/>
              </a:rPr>
              <a:t>Eier</a:t>
            </a:r>
            <a:r>
              <a:rPr lang="en-US" sz="1000" dirty="0">
                <a:solidFill>
                  <a:srgbClr val="363E4A"/>
                </a:solidFill>
                <a:latin typeface="+mj-lt"/>
              </a:rPr>
              <a:t>- </a:t>
            </a:r>
            <a:r>
              <a:rPr lang="en-US" sz="1000" dirty="0" err="1">
                <a:solidFill>
                  <a:srgbClr val="363E4A"/>
                </a:solidFill>
                <a:latin typeface="+mj-lt"/>
              </a:rPr>
              <a:t>og</a:t>
            </a:r>
            <a:r>
              <a:rPr lang="en-US" sz="1000" dirty="0">
                <a:solidFill>
                  <a:srgbClr val="363E4A"/>
                </a:solidFill>
                <a:latin typeface="+mj-lt"/>
              </a:rPr>
              <a:t> </a:t>
            </a:r>
            <a:r>
              <a:rPr lang="en-US" sz="1000" dirty="0" err="1">
                <a:solidFill>
                  <a:srgbClr val="363E4A"/>
                </a:solidFill>
                <a:latin typeface="+mj-lt"/>
              </a:rPr>
              <a:t>finansieringsstruktur</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Teknologiscreening</a:t>
            </a:r>
            <a:endParaRPr lang="en-US" sz="1000" dirty="0">
              <a:solidFill>
                <a:srgbClr val="363E4A"/>
              </a:solidFill>
              <a:latin typeface="+mj-lt"/>
            </a:endParaRPr>
          </a:p>
          <a:p>
            <a:pPr>
              <a:buClr>
                <a:srgbClr val="7A808F"/>
              </a:buClr>
            </a:pPr>
            <a:endParaRPr lang="en-US" sz="1000" dirty="0">
              <a:solidFill>
                <a:srgbClr val="363E4A"/>
              </a:solidFill>
              <a:latin typeface="+mj-lt"/>
            </a:endParaRPr>
          </a:p>
        </p:txBody>
      </p:sp>
      <p:sp>
        <p:nvSpPr>
          <p:cNvPr id="12" name="TextBox 11"/>
          <p:cNvSpPr txBox="1"/>
          <p:nvPr/>
        </p:nvSpPr>
        <p:spPr>
          <a:xfrm>
            <a:off x="2405591"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Teknologivalg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a:solidFill>
                  <a:srgbClr val="363E4A"/>
                </a:solidFill>
                <a:latin typeface="+mj-lt"/>
              </a:rPr>
              <a:t>Engineering</a:t>
            </a:r>
          </a:p>
          <a:p>
            <a:pPr marL="79133" indent="-79133">
              <a:buClr>
                <a:srgbClr val="7A808F"/>
              </a:buClr>
              <a:buFont typeface="Arial" panose="020B0604020202020204" pitchFamily="34" charset="0"/>
              <a:buChar char="•"/>
            </a:pPr>
            <a:r>
              <a:rPr lang="en-US" sz="1000" dirty="0" err="1">
                <a:solidFill>
                  <a:srgbClr val="363E4A"/>
                </a:solidFill>
                <a:latin typeface="+mj-lt"/>
              </a:rPr>
              <a:t>Etablering</a:t>
            </a:r>
            <a:r>
              <a:rPr lang="en-US" sz="1000" dirty="0">
                <a:solidFill>
                  <a:srgbClr val="363E4A"/>
                </a:solidFill>
                <a:latin typeface="+mj-lt"/>
              </a:rPr>
              <a:t> </a:t>
            </a:r>
            <a:r>
              <a:rPr lang="en-US" sz="1000" dirty="0" err="1">
                <a:solidFill>
                  <a:srgbClr val="363E4A"/>
                </a:solidFill>
                <a:latin typeface="+mj-lt"/>
              </a:rPr>
              <a:t>av</a:t>
            </a:r>
            <a:r>
              <a:rPr lang="en-US" sz="1000" dirty="0">
                <a:solidFill>
                  <a:srgbClr val="363E4A"/>
                </a:solidFill>
                <a:latin typeface="+mj-lt"/>
              </a:rPr>
              <a:t> </a:t>
            </a:r>
            <a:r>
              <a:rPr lang="en-US" sz="1000" dirty="0" err="1">
                <a:solidFill>
                  <a:srgbClr val="363E4A"/>
                </a:solidFill>
                <a:latin typeface="+mj-lt"/>
              </a:rPr>
              <a:t>selskap</a:t>
            </a:r>
            <a:endParaRPr lang="en-US" sz="1000" dirty="0">
              <a:solidFill>
                <a:srgbClr val="363E4A"/>
              </a:solidFill>
              <a:latin typeface="+mj-lt"/>
            </a:endParaRPr>
          </a:p>
        </p:txBody>
      </p:sp>
      <p:sp>
        <p:nvSpPr>
          <p:cNvPr id="14" name="TextBox 13"/>
          <p:cNvSpPr txBox="1"/>
          <p:nvPr/>
        </p:nvSpPr>
        <p:spPr>
          <a:xfrm>
            <a:off x="4496907"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Prosjektering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Finansiering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Bygging</a:t>
            </a:r>
            <a:endParaRPr lang="en-US" sz="1000" dirty="0">
              <a:solidFill>
                <a:srgbClr val="363E4A"/>
              </a:solidFill>
              <a:latin typeface="+mj-lt"/>
            </a:endParaRPr>
          </a:p>
        </p:txBody>
      </p:sp>
      <p:sp>
        <p:nvSpPr>
          <p:cNvPr id="15" name="TextBox 14"/>
          <p:cNvSpPr txBox="1"/>
          <p:nvPr/>
        </p:nvSpPr>
        <p:spPr>
          <a:xfrm>
            <a:off x="6588224"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Oppstart</a:t>
            </a:r>
            <a:r>
              <a:rPr lang="en-US" sz="1000" dirty="0">
                <a:solidFill>
                  <a:srgbClr val="363E4A"/>
                </a:solidFill>
                <a:latin typeface="+mj-lt"/>
              </a:rPr>
              <a:t> </a:t>
            </a:r>
            <a:r>
              <a:rPr lang="en-US" sz="1000" dirty="0" err="1">
                <a:solidFill>
                  <a:srgbClr val="363E4A"/>
                </a:solidFill>
                <a:latin typeface="+mj-lt"/>
              </a:rPr>
              <a:t>og</a:t>
            </a:r>
            <a:r>
              <a:rPr lang="en-US" sz="1000" dirty="0">
                <a:solidFill>
                  <a:srgbClr val="363E4A"/>
                </a:solidFill>
                <a:latin typeface="+mj-lt"/>
              </a:rPr>
              <a:t> </a:t>
            </a:r>
            <a:r>
              <a:rPr lang="en-US" sz="1000" dirty="0" err="1">
                <a:solidFill>
                  <a:srgbClr val="363E4A"/>
                </a:solidFill>
                <a:latin typeface="+mj-lt"/>
              </a:rPr>
              <a:t>driftsfase</a:t>
            </a:r>
            <a:endParaRPr lang="en-US" sz="1000" dirty="0">
              <a:solidFill>
                <a:srgbClr val="363E4A"/>
              </a:solidFill>
              <a:latin typeface="+mj-lt"/>
            </a:endParaRPr>
          </a:p>
          <a:p>
            <a:pPr marL="79133" indent="-79133">
              <a:buClr>
                <a:srgbClr val="7A808F"/>
              </a:buClr>
              <a:buFont typeface="Arial" panose="020B0604020202020204" pitchFamily="34" charset="0"/>
              <a:buChar char="•"/>
            </a:pPr>
            <a:endParaRPr lang="en-US" sz="1000" dirty="0">
              <a:solidFill>
                <a:srgbClr val="363E4A"/>
              </a:solidFill>
              <a:latin typeface="+mj-lt"/>
            </a:endParaRPr>
          </a:p>
          <a:p>
            <a:pPr marL="79133" indent="-79133">
              <a:buClr>
                <a:srgbClr val="7A808F"/>
              </a:buClr>
              <a:buFont typeface="Arial" panose="020B0604020202020204" pitchFamily="34" charset="0"/>
              <a:buChar char="•"/>
            </a:pPr>
            <a:endParaRPr lang="en-US" sz="1000" dirty="0">
              <a:solidFill>
                <a:srgbClr val="363E4A"/>
              </a:solidFill>
              <a:latin typeface="+mj-lt"/>
            </a:endParaRPr>
          </a:p>
        </p:txBody>
      </p:sp>
      <p:sp>
        <p:nvSpPr>
          <p:cNvPr id="25" name="Freeform 24"/>
          <p:cNvSpPr/>
          <p:nvPr/>
        </p:nvSpPr>
        <p:spPr bwMode="auto">
          <a:xfrm>
            <a:off x="403200" y="1216800"/>
            <a:ext cx="8366400" cy="2203200"/>
          </a:xfrm>
          <a:custGeom>
            <a:avLst/>
            <a:gdLst>
              <a:gd name="connsiteX0" fmla="*/ 0 w 8366400"/>
              <a:gd name="connsiteY0" fmla="*/ 0 h 2203200"/>
              <a:gd name="connsiteX1" fmla="*/ 3787200 w 8366400"/>
              <a:gd name="connsiteY1" fmla="*/ 1353600 h 2203200"/>
              <a:gd name="connsiteX2" fmla="*/ 8366400 w 8366400"/>
              <a:gd name="connsiteY2" fmla="*/ 2203200 h 2203200"/>
            </a:gdLst>
            <a:ahLst/>
            <a:cxnLst>
              <a:cxn ang="0">
                <a:pos x="connsiteX0" y="connsiteY0"/>
              </a:cxn>
              <a:cxn ang="0">
                <a:pos x="connsiteX1" y="connsiteY1"/>
              </a:cxn>
              <a:cxn ang="0">
                <a:pos x="connsiteX2" y="connsiteY2"/>
              </a:cxn>
            </a:cxnLst>
            <a:rect l="l" t="t" r="r" b="b"/>
            <a:pathLst>
              <a:path w="8366400" h="2203200">
                <a:moveTo>
                  <a:pt x="0" y="0"/>
                </a:moveTo>
                <a:cubicBezTo>
                  <a:pt x="1196400" y="493200"/>
                  <a:pt x="2392800" y="986400"/>
                  <a:pt x="3787200" y="1353600"/>
                </a:cubicBezTo>
                <a:cubicBezTo>
                  <a:pt x="5181600" y="1720800"/>
                  <a:pt x="7603200" y="2066400"/>
                  <a:pt x="8366400" y="2203200"/>
                </a:cubicBezTo>
              </a:path>
            </a:pathLst>
          </a:custGeom>
          <a:noFill/>
          <a:ln w="6350" cap="flat" cmpd="sng" algn="ctr">
            <a:solidFill>
              <a:schemeClr val="tx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ndParaRPr>
          </a:p>
        </p:txBody>
      </p:sp>
      <p:sp>
        <p:nvSpPr>
          <p:cNvPr id="29" name="TextBox 28"/>
          <p:cNvSpPr txBox="1"/>
          <p:nvPr/>
        </p:nvSpPr>
        <p:spPr>
          <a:xfrm rot="531659">
            <a:off x="8086716" y="3141290"/>
            <a:ext cx="646643"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Risiko</a:t>
            </a:r>
            <a:endParaRPr lang="en-US" sz="1000" dirty="0">
              <a:solidFill>
                <a:srgbClr val="363E4A"/>
              </a:solidFill>
              <a:latin typeface="+mj-lt"/>
            </a:endParaRPr>
          </a:p>
        </p:txBody>
      </p:sp>
      <p:sp>
        <p:nvSpPr>
          <p:cNvPr id="30" name="TextBox 29"/>
          <p:cNvSpPr txBox="1"/>
          <p:nvPr/>
        </p:nvSpPr>
        <p:spPr>
          <a:xfrm>
            <a:off x="8029813" y="915566"/>
            <a:ext cx="646643"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Kost</a:t>
            </a:r>
            <a:endParaRPr lang="en-US" sz="1000" dirty="0">
              <a:solidFill>
                <a:srgbClr val="363E4A"/>
              </a:solidFill>
              <a:latin typeface="+mj-lt"/>
            </a:endParaRPr>
          </a:p>
        </p:txBody>
      </p:sp>
      <p:sp>
        <p:nvSpPr>
          <p:cNvPr id="36" name="TextBox 35"/>
          <p:cNvSpPr txBox="1"/>
          <p:nvPr/>
        </p:nvSpPr>
        <p:spPr>
          <a:xfrm>
            <a:off x="3707904" y="1131590"/>
            <a:ext cx="1440160"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Investeringsbeslutning</a:t>
            </a:r>
            <a:endParaRPr lang="en-US" sz="1000" dirty="0">
              <a:solidFill>
                <a:srgbClr val="363E4A"/>
              </a:solidFill>
              <a:latin typeface="+mj-lt"/>
            </a:endParaRPr>
          </a:p>
        </p:txBody>
      </p:sp>
      <p:cxnSp>
        <p:nvCxnSpPr>
          <p:cNvPr id="43" name="Straight Arrow Connector 42"/>
          <p:cNvCxnSpPr/>
          <p:nvPr/>
        </p:nvCxnSpPr>
        <p:spPr bwMode="auto">
          <a:xfrm flipV="1">
            <a:off x="382110" y="1059582"/>
            <a:ext cx="0" cy="313228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5" name="Straight Arrow Connector 44"/>
          <p:cNvCxnSpPr/>
          <p:nvPr/>
        </p:nvCxnSpPr>
        <p:spPr bwMode="auto">
          <a:xfrm>
            <a:off x="403200" y="4227934"/>
            <a:ext cx="8561288"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53" name="Straight Arrow Connector 52"/>
          <p:cNvCxnSpPr>
            <a:endCxn id="36" idx="2"/>
          </p:cNvCxnSpPr>
          <p:nvPr/>
        </p:nvCxnSpPr>
        <p:spPr bwMode="auto">
          <a:xfrm flipV="1">
            <a:off x="4427984" y="1377811"/>
            <a:ext cx="0" cy="2274059"/>
          </a:xfrm>
          <a:prstGeom prst="straightConnector1">
            <a:avLst/>
          </a:prstGeom>
          <a:solidFill>
            <a:schemeClr val="accent1"/>
          </a:solidFill>
          <a:ln w="9525" cap="flat" cmpd="sng" algn="ctr">
            <a:solidFill>
              <a:schemeClr val="tx1"/>
            </a:solidFill>
            <a:prstDash val="dash"/>
            <a:round/>
            <a:headEnd type="none" w="med" len="med"/>
            <a:tailEnd type="triangle"/>
          </a:ln>
          <a:effectLst/>
        </p:spPr>
      </p:cxnSp>
      <p:sp>
        <p:nvSpPr>
          <p:cNvPr id="17" name="Freeform 16"/>
          <p:cNvSpPr/>
          <p:nvPr/>
        </p:nvSpPr>
        <p:spPr bwMode="auto">
          <a:xfrm>
            <a:off x="408562" y="1099818"/>
            <a:ext cx="8249055" cy="2484798"/>
          </a:xfrm>
          <a:custGeom>
            <a:avLst/>
            <a:gdLst>
              <a:gd name="connsiteX0" fmla="*/ 0 w 8249055"/>
              <a:gd name="connsiteY0" fmla="*/ 2473476 h 2484798"/>
              <a:gd name="connsiteX1" fmla="*/ 1861225 w 8249055"/>
              <a:gd name="connsiteY1" fmla="*/ 2389169 h 2484798"/>
              <a:gd name="connsiteX2" fmla="*/ 3715966 w 8249055"/>
              <a:gd name="connsiteY2" fmla="*/ 1773084 h 2484798"/>
              <a:gd name="connsiteX3" fmla="*/ 5933872 w 8249055"/>
              <a:gd name="connsiteY3" fmla="*/ 281510 h 2484798"/>
              <a:gd name="connsiteX4" fmla="*/ 8249055 w 8249055"/>
              <a:gd name="connsiteY4" fmla="*/ 2650 h 2484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9055" h="2484798">
                <a:moveTo>
                  <a:pt x="0" y="2473476"/>
                </a:moveTo>
                <a:cubicBezTo>
                  <a:pt x="620948" y="2489688"/>
                  <a:pt x="1241897" y="2505901"/>
                  <a:pt x="1861225" y="2389169"/>
                </a:cubicBezTo>
                <a:cubicBezTo>
                  <a:pt x="2480553" y="2272437"/>
                  <a:pt x="3037192" y="2124360"/>
                  <a:pt x="3715966" y="1773084"/>
                </a:cubicBezTo>
                <a:cubicBezTo>
                  <a:pt x="4394740" y="1421808"/>
                  <a:pt x="5178357" y="576582"/>
                  <a:pt x="5933872" y="281510"/>
                </a:cubicBezTo>
                <a:cubicBezTo>
                  <a:pt x="6689387" y="-13562"/>
                  <a:pt x="7469221" y="-5456"/>
                  <a:pt x="8249055" y="2650"/>
                </a:cubicBezTo>
              </a:path>
            </a:pathLst>
          </a:custGeom>
          <a:noFill/>
          <a:ln w="9525" cap="flat" cmpd="sng" algn="ctr">
            <a:solidFill>
              <a:schemeClr val="tx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ndParaRPr>
          </a:p>
        </p:txBody>
      </p:sp>
    </p:spTree>
    <p:extLst>
      <p:ext uri="{BB962C8B-B14F-4D97-AF65-F5344CB8AC3E}">
        <p14:creationId xmlns:p14="http://schemas.microsoft.com/office/powerpoint/2010/main" val="3186269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1"/>
          <p:cNvSpPr/>
          <p:nvPr/>
        </p:nvSpPr>
        <p:spPr bwMode="auto">
          <a:xfrm>
            <a:off x="408562" y="1099818"/>
            <a:ext cx="8249055" cy="2484798"/>
          </a:xfrm>
          <a:custGeom>
            <a:avLst/>
            <a:gdLst>
              <a:gd name="connsiteX0" fmla="*/ 0 w 8249055"/>
              <a:gd name="connsiteY0" fmla="*/ 2473476 h 2484798"/>
              <a:gd name="connsiteX1" fmla="*/ 1861225 w 8249055"/>
              <a:gd name="connsiteY1" fmla="*/ 2389169 h 2484798"/>
              <a:gd name="connsiteX2" fmla="*/ 3715966 w 8249055"/>
              <a:gd name="connsiteY2" fmla="*/ 1773084 h 2484798"/>
              <a:gd name="connsiteX3" fmla="*/ 5933872 w 8249055"/>
              <a:gd name="connsiteY3" fmla="*/ 281510 h 2484798"/>
              <a:gd name="connsiteX4" fmla="*/ 8249055 w 8249055"/>
              <a:gd name="connsiteY4" fmla="*/ 2650 h 2484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9055" h="2484798">
                <a:moveTo>
                  <a:pt x="0" y="2473476"/>
                </a:moveTo>
                <a:cubicBezTo>
                  <a:pt x="620948" y="2489688"/>
                  <a:pt x="1241897" y="2505901"/>
                  <a:pt x="1861225" y="2389169"/>
                </a:cubicBezTo>
                <a:cubicBezTo>
                  <a:pt x="2480553" y="2272437"/>
                  <a:pt x="3037192" y="2124360"/>
                  <a:pt x="3715966" y="1773084"/>
                </a:cubicBezTo>
                <a:cubicBezTo>
                  <a:pt x="4394740" y="1421808"/>
                  <a:pt x="5178357" y="576582"/>
                  <a:pt x="5933872" y="281510"/>
                </a:cubicBezTo>
                <a:cubicBezTo>
                  <a:pt x="6689387" y="-13562"/>
                  <a:pt x="7469221" y="-5456"/>
                  <a:pt x="8249055" y="2650"/>
                </a:cubicBezTo>
              </a:path>
            </a:pathLst>
          </a:custGeom>
          <a:noFill/>
          <a:ln w="9525" cap="flat" cmpd="sng" algn="ctr">
            <a:solidFill>
              <a:schemeClr val="tx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ndParaRPr>
          </a:p>
        </p:txBody>
      </p:sp>
      <p:sp>
        <p:nvSpPr>
          <p:cNvPr id="2" name="Slide Number Placeholder 1"/>
          <p:cNvSpPr>
            <a:spLocks noGrp="1"/>
          </p:cNvSpPr>
          <p:nvPr>
            <p:ph type="sldNum" sz="quarter" idx="11"/>
          </p:nvPr>
        </p:nvSpPr>
        <p:spPr/>
        <p:txBody>
          <a:bodyPr/>
          <a:lstStyle/>
          <a:p>
            <a:fld id="{191422C9-2495-47AA-B201-BF726A2B5232}" type="slidenum">
              <a:rPr lang="en-GB" noProof="0" smtClean="0"/>
              <a:pPr/>
              <a:t>7</a:t>
            </a:fld>
            <a:endParaRPr lang="en-GB" noProof="0" dirty="0"/>
          </a:p>
        </p:txBody>
      </p:sp>
      <p:sp>
        <p:nvSpPr>
          <p:cNvPr id="4" name="Text Placeholder 3"/>
          <p:cNvSpPr>
            <a:spLocks noGrp="1"/>
          </p:cNvSpPr>
          <p:nvPr>
            <p:ph type="body" sz="quarter" idx="14"/>
          </p:nvPr>
        </p:nvSpPr>
        <p:spPr/>
        <p:txBody>
          <a:bodyPr/>
          <a:lstStyle/>
          <a:p>
            <a:endParaRPr lang="en-GB"/>
          </a:p>
        </p:txBody>
      </p:sp>
      <p:sp>
        <p:nvSpPr>
          <p:cNvPr id="5" name="Title 4"/>
          <p:cNvSpPr>
            <a:spLocks noGrp="1"/>
          </p:cNvSpPr>
          <p:nvPr>
            <p:ph type="title"/>
          </p:nvPr>
        </p:nvSpPr>
        <p:spPr/>
        <p:txBody>
          <a:bodyPr/>
          <a:lstStyle/>
          <a:p>
            <a:r>
              <a:rPr lang="en-GB" dirty="0" err="1"/>
              <a:t>Follum-caset</a:t>
            </a:r>
            <a:endParaRPr lang="en-GB" dirty="0"/>
          </a:p>
        </p:txBody>
      </p:sp>
      <p:sp>
        <p:nvSpPr>
          <p:cNvPr id="6" name="Pentagon 5"/>
          <p:cNvSpPr/>
          <p:nvPr/>
        </p:nvSpPr>
        <p:spPr bwMode="auto">
          <a:xfrm>
            <a:off x="382165" y="3651870"/>
            <a:ext cx="2160000" cy="540000"/>
          </a:xfrm>
          <a:prstGeom prst="homePlate">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1" dirty="0" err="1">
                <a:solidFill>
                  <a:schemeClr val="bg1"/>
                </a:solidFill>
                <a:latin typeface="+mj-lt"/>
              </a:rPr>
              <a:t>Mulighetsstudie</a:t>
            </a:r>
            <a:r>
              <a:rPr lang="en-US" sz="1200" b="1" dirty="0">
                <a:solidFill>
                  <a:schemeClr val="bg1"/>
                </a:solidFill>
                <a:latin typeface="+mj-lt"/>
              </a:rPr>
              <a:t> / </a:t>
            </a:r>
            <a:r>
              <a:rPr lang="en-US" sz="1200" b="1" dirty="0" err="1">
                <a:solidFill>
                  <a:schemeClr val="bg1"/>
                </a:solidFill>
                <a:latin typeface="+mj-lt"/>
              </a:rPr>
              <a:t>Forstudie</a:t>
            </a:r>
            <a:endParaRPr kumimoji="0" lang="en-US" sz="1200" b="1" i="0" u="none" strike="noStrike" cap="none" normalizeH="0" baseline="0" dirty="0">
              <a:ln>
                <a:noFill/>
              </a:ln>
              <a:solidFill>
                <a:schemeClr val="bg1"/>
              </a:solidFill>
              <a:effectLst/>
              <a:latin typeface="+mj-lt"/>
            </a:endParaRPr>
          </a:p>
        </p:txBody>
      </p:sp>
      <p:sp>
        <p:nvSpPr>
          <p:cNvPr id="7" name="Chevron 6"/>
          <p:cNvSpPr/>
          <p:nvPr/>
        </p:nvSpPr>
        <p:spPr bwMode="auto">
          <a:xfrm>
            <a:off x="2450851"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Forprosjekt</a:t>
            </a:r>
            <a:endParaRPr lang="en-US" sz="1200" b="1" dirty="0">
              <a:solidFill>
                <a:schemeClr val="bg1"/>
              </a:solidFill>
              <a:latin typeface="+mj-lt"/>
            </a:endParaRPr>
          </a:p>
        </p:txBody>
      </p:sp>
      <p:sp>
        <p:nvSpPr>
          <p:cNvPr id="8" name="Chevron 7"/>
          <p:cNvSpPr/>
          <p:nvPr/>
        </p:nvSpPr>
        <p:spPr bwMode="auto">
          <a:xfrm>
            <a:off x="4519537"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Hovedprosjekt</a:t>
            </a:r>
            <a:r>
              <a:rPr lang="en-US" sz="1200" b="1" dirty="0">
                <a:solidFill>
                  <a:schemeClr val="bg1"/>
                </a:solidFill>
                <a:latin typeface="+mj-lt"/>
              </a:rPr>
              <a:t> / </a:t>
            </a:r>
            <a:r>
              <a:rPr lang="en-US" sz="1200" b="1" dirty="0" err="1">
                <a:solidFill>
                  <a:schemeClr val="bg1"/>
                </a:solidFill>
                <a:latin typeface="+mj-lt"/>
              </a:rPr>
              <a:t>Gjennomføring</a:t>
            </a:r>
            <a:endParaRPr lang="en-US" sz="1200" b="1" dirty="0">
              <a:solidFill>
                <a:schemeClr val="bg1"/>
              </a:solidFill>
              <a:latin typeface="+mj-lt"/>
            </a:endParaRPr>
          </a:p>
        </p:txBody>
      </p:sp>
      <p:sp>
        <p:nvSpPr>
          <p:cNvPr id="9" name="Chevron 8"/>
          <p:cNvSpPr/>
          <p:nvPr/>
        </p:nvSpPr>
        <p:spPr bwMode="auto">
          <a:xfrm>
            <a:off x="6588224"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Oppstart</a:t>
            </a:r>
            <a:r>
              <a:rPr lang="en-US" sz="1200" b="1" dirty="0">
                <a:solidFill>
                  <a:schemeClr val="bg1"/>
                </a:solidFill>
                <a:latin typeface="+mj-lt"/>
              </a:rPr>
              <a:t> </a:t>
            </a:r>
            <a:r>
              <a:rPr lang="en-US" sz="1200" b="1" dirty="0" err="1">
                <a:solidFill>
                  <a:schemeClr val="bg1"/>
                </a:solidFill>
                <a:latin typeface="+mj-lt"/>
              </a:rPr>
              <a:t>og</a:t>
            </a:r>
            <a:r>
              <a:rPr lang="en-US" sz="1200" b="1" dirty="0">
                <a:solidFill>
                  <a:schemeClr val="bg1"/>
                </a:solidFill>
                <a:latin typeface="+mj-lt"/>
              </a:rPr>
              <a:t> drift</a:t>
            </a:r>
          </a:p>
        </p:txBody>
      </p:sp>
      <p:sp>
        <p:nvSpPr>
          <p:cNvPr id="11" name="TextBox 10"/>
          <p:cNvSpPr txBox="1"/>
          <p:nvPr/>
        </p:nvSpPr>
        <p:spPr>
          <a:xfrm>
            <a:off x="314275" y="4227934"/>
            <a:ext cx="2160000" cy="554400"/>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a:solidFill>
                  <a:srgbClr val="363E4A"/>
                </a:solidFill>
                <a:latin typeface="+mj-lt"/>
              </a:rPr>
              <a:t>Business case</a:t>
            </a:r>
          </a:p>
          <a:p>
            <a:pPr marL="79133" indent="-79133">
              <a:buClr>
                <a:srgbClr val="7A808F"/>
              </a:buClr>
              <a:buFont typeface="Arial" panose="020B0604020202020204" pitchFamily="34" charset="0"/>
              <a:buChar char="•"/>
            </a:pPr>
            <a:r>
              <a:rPr lang="en-US" sz="1000" dirty="0" err="1">
                <a:solidFill>
                  <a:srgbClr val="363E4A"/>
                </a:solidFill>
                <a:latin typeface="+mj-lt"/>
              </a:rPr>
              <a:t>Eier</a:t>
            </a:r>
            <a:r>
              <a:rPr lang="en-US" sz="1000" dirty="0">
                <a:solidFill>
                  <a:srgbClr val="363E4A"/>
                </a:solidFill>
                <a:latin typeface="+mj-lt"/>
              </a:rPr>
              <a:t>- </a:t>
            </a:r>
            <a:r>
              <a:rPr lang="en-US" sz="1000" dirty="0" err="1">
                <a:solidFill>
                  <a:srgbClr val="363E4A"/>
                </a:solidFill>
                <a:latin typeface="+mj-lt"/>
              </a:rPr>
              <a:t>og</a:t>
            </a:r>
            <a:r>
              <a:rPr lang="en-US" sz="1000" dirty="0">
                <a:solidFill>
                  <a:srgbClr val="363E4A"/>
                </a:solidFill>
                <a:latin typeface="+mj-lt"/>
              </a:rPr>
              <a:t> </a:t>
            </a:r>
            <a:r>
              <a:rPr lang="en-US" sz="1000" dirty="0" err="1">
                <a:solidFill>
                  <a:srgbClr val="363E4A"/>
                </a:solidFill>
                <a:latin typeface="+mj-lt"/>
              </a:rPr>
              <a:t>finansieringsstruktur</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Teknologiscreening</a:t>
            </a:r>
            <a:endParaRPr lang="en-US" sz="1000" dirty="0">
              <a:solidFill>
                <a:srgbClr val="363E4A"/>
              </a:solidFill>
              <a:latin typeface="+mj-lt"/>
            </a:endParaRPr>
          </a:p>
          <a:p>
            <a:pPr>
              <a:buClr>
                <a:srgbClr val="7A808F"/>
              </a:buClr>
            </a:pPr>
            <a:endParaRPr lang="en-US" sz="1000" dirty="0">
              <a:solidFill>
                <a:srgbClr val="363E4A"/>
              </a:solidFill>
              <a:latin typeface="+mj-lt"/>
            </a:endParaRPr>
          </a:p>
        </p:txBody>
      </p:sp>
      <p:sp>
        <p:nvSpPr>
          <p:cNvPr id="12" name="TextBox 11"/>
          <p:cNvSpPr txBox="1"/>
          <p:nvPr/>
        </p:nvSpPr>
        <p:spPr>
          <a:xfrm>
            <a:off x="2405591"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Teknologivalg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a:solidFill>
                  <a:srgbClr val="363E4A"/>
                </a:solidFill>
                <a:latin typeface="+mj-lt"/>
              </a:rPr>
              <a:t>Engineering</a:t>
            </a:r>
          </a:p>
          <a:p>
            <a:pPr marL="79133" indent="-79133">
              <a:buClr>
                <a:srgbClr val="7A808F"/>
              </a:buClr>
              <a:buFont typeface="Arial" panose="020B0604020202020204" pitchFamily="34" charset="0"/>
              <a:buChar char="•"/>
            </a:pPr>
            <a:r>
              <a:rPr lang="en-US" sz="1000" dirty="0" err="1">
                <a:solidFill>
                  <a:srgbClr val="363E4A"/>
                </a:solidFill>
                <a:latin typeface="+mj-lt"/>
              </a:rPr>
              <a:t>Etablering</a:t>
            </a:r>
            <a:r>
              <a:rPr lang="en-US" sz="1000" dirty="0">
                <a:solidFill>
                  <a:srgbClr val="363E4A"/>
                </a:solidFill>
                <a:latin typeface="+mj-lt"/>
              </a:rPr>
              <a:t> </a:t>
            </a:r>
            <a:r>
              <a:rPr lang="en-US" sz="1000" dirty="0" err="1">
                <a:solidFill>
                  <a:srgbClr val="363E4A"/>
                </a:solidFill>
                <a:latin typeface="+mj-lt"/>
              </a:rPr>
              <a:t>av</a:t>
            </a:r>
            <a:r>
              <a:rPr lang="en-US" sz="1000" dirty="0">
                <a:solidFill>
                  <a:srgbClr val="363E4A"/>
                </a:solidFill>
                <a:latin typeface="+mj-lt"/>
              </a:rPr>
              <a:t> </a:t>
            </a:r>
            <a:r>
              <a:rPr lang="en-US" sz="1000" dirty="0" err="1">
                <a:solidFill>
                  <a:srgbClr val="363E4A"/>
                </a:solidFill>
                <a:latin typeface="+mj-lt"/>
              </a:rPr>
              <a:t>selskap</a:t>
            </a:r>
            <a:endParaRPr lang="en-US" sz="1000" dirty="0">
              <a:solidFill>
                <a:srgbClr val="363E4A"/>
              </a:solidFill>
              <a:latin typeface="+mj-lt"/>
            </a:endParaRPr>
          </a:p>
        </p:txBody>
      </p:sp>
      <p:sp>
        <p:nvSpPr>
          <p:cNvPr id="14" name="TextBox 13"/>
          <p:cNvSpPr txBox="1"/>
          <p:nvPr/>
        </p:nvSpPr>
        <p:spPr>
          <a:xfrm>
            <a:off x="4496907"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Prosjektering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Finansiering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Bygging</a:t>
            </a:r>
            <a:endParaRPr lang="en-US" sz="1000" dirty="0">
              <a:solidFill>
                <a:srgbClr val="363E4A"/>
              </a:solidFill>
              <a:latin typeface="+mj-lt"/>
            </a:endParaRPr>
          </a:p>
        </p:txBody>
      </p:sp>
      <p:sp>
        <p:nvSpPr>
          <p:cNvPr id="15" name="TextBox 14"/>
          <p:cNvSpPr txBox="1"/>
          <p:nvPr/>
        </p:nvSpPr>
        <p:spPr>
          <a:xfrm>
            <a:off x="6588224"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Oppstart</a:t>
            </a:r>
            <a:r>
              <a:rPr lang="en-US" sz="1000" dirty="0">
                <a:solidFill>
                  <a:srgbClr val="363E4A"/>
                </a:solidFill>
                <a:latin typeface="+mj-lt"/>
              </a:rPr>
              <a:t> </a:t>
            </a:r>
            <a:r>
              <a:rPr lang="en-US" sz="1000" dirty="0" err="1">
                <a:solidFill>
                  <a:srgbClr val="363E4A"/>
                </a:solidFill>
                <a:latin typeface="+mj-lt"/>
              </a:rPr>
              <a:t>og</a:t>
            </a:r>
            <a:r>
              <a:rPr lang="en-US" sz="1000" dirty="0">
                <a:solidFill>
                  <a:srgbClr val="363E4A"/>
                </a:solidFill>
                <a:latin typeface="+mj-lt"/>
              </a:rPr>
              <a:t> </a:t>
            </a:r>
            <a:r>
              <a:rPr lang="en-US" sz="1000" dirty="0" err="1">
                <a:solidFill>
                  <a:srgbClr val="363E4A"/>
                </a:solidFill>
                <a:latin typeface="+mj-lt"/>
              </a:rPr>
              <a:t>driftsfase</a:t>
            </a:r>
            <a:endParaRPr lang="en-US" sz="1000" dirty="0">
              <a:solidFill>
                <a:srgbClr val="363E4A"/>
              </a:solidFill>
              <a:latin typeface="+mj-lt"/>
            </a:endParaRPr>
          </a:p>
          <a:p>
            <a:pPr marL="79133" indent="-79133">
              <a:buClr>
                <a:srgbClr val="7A808F"/>
              </a:buClr>
              <a:buFont typeface="Arial" panose="020B0604020202020204" pitchFamily="34" charset="0"/>
              <a:buChar char="•"/>
            </a:pPr>
            <a:endParaRPr lang="en-US" sz="1000" dirty="0">
              <a:solidFill>
                <a:srgbClr val="363E4A"/>
              </a:solidFill>
              <a:latin typeface="+mj-lt"/>
            </a:endParaRPr>
          </a:p>
          <a:p>
            <a:pPr marL="79133" indent="-79133">
              <a:buClr>
                <a:srgbClr val="7A808F"/>
              </a:buClr>
              <a:buFont typeface="Arial" panose="020B0604020202020204" pitchFamily="34" charset="0"/>
              <a:buChar char="•"/>
            </a:pPr>
            <a:endParaRPr lang="en-US" sz="1000" dirty="0">
              <a:solidFill>
                <a:srgbClr val="363E4A"/>
              </a:solidFill>
              <a:latin typeface="+mj-lt"/>
            </a:endParaRPr>
          </a:p>
        </p:txBody>
      </p:sp>
      <p:sp>
        <p:nvSpPr>
          <p:cNvPr id="25" name="Freeform 24"/>
          <p:cNvSpPr/>
          <p:nvPr/>
        </p:nvSpPr>
        <p:spPr bwMode="auto">
          <a:xfrm>
            <a:off x="403200" y="1216800"/>
            <a:ext cx="8366400" cy="2203200"/>
          </a:xfrm>
          <a:custGeom>
            <a:avLst/>
            <a:gdLst>
              <a:gd name="connsiteX0" fmla="*/ 0 w 8366400"/>
              <a:gd name="connsiteY0" fmla="*/ 0 h 2203200"/>
              <a:gd name="connsiteX1" fmla="*/ 3787200 w 8366400"/>
              <a:gd name="connsiteY1" fmla="*/ 1353600 h 2203200"/>
              <a:gd name="connsiteX2" fmla="*/ 8366400 w 8366400"/>
              <a:gd name="connsiteY2" fmla="*/ 2203200 h 2203200"/>
            </a:gdLst>
            <a:ahLst/>
            <a:cxnLst>
              <a:cxn ang="0">
                <a:pos x="connsiteX0" y="connsiteY0"/>
              </a:cxn>
              <a:cxn ang="0">
                <a:pos x="connsiteX1" y="connsiteY1"/>
              </a:cxn>
              <a:cxn ang="0">
                <a:pos x="connsiteX2" y="connsiteY2"/>
              </a:cxn>
            </a:cxnLst>
            <a:rect l="l" t="t" r="r" b="b"/>
            <a:pathLst>
              <a:path w="8366400" h="2203200">
                <a:moveTo>
                  <a:pt x="0" y="0"/>
                </a:moveTo>
                <a:cubicBezTo>
                  <a:pt x="1196400" y="493200"/>
                  <a:pt x="2392800" y="986400"/>
                  <a:pt x="3787200" y="1353600"/>
                </a:cubicBezTo>
                <a:cubicBezTo>
                  <a:pt x="5181600" y="1720800"/>
                  <a:pt x="7603200" y="2066400"/>
                  <a:pt x="8366400" y="2203200"/>
                </a:cubicBezTo>
              </a:path>
            </a:pathLst>
          </a:custGeom>
          <a:noFill/>
          <a:ln w="6350" cap="flat" cmpd="sng" algn="ctr">
            <a:solidFill>
              <a:schemeClr val="tx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ndParaRPr>
          </a:p>
        </p:txBody>
      </p:sp>
      <p:sp>
        <p:nvSpPr>
          <p:cNvPr id="29" name="TextBox 28"/>
          <p:cNvSpPr txBox="1"/>
          <p:nvPr/>
        </p:nvSpPr>
        <p:spPr>
          <a:xfrm rot="531659">
            <a:off x="8086716" y="3141290"/>
            <a:ext cx="646643"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Risiko</a:t>
            </a:r>
            <a:endParaRPr lang="en-US" sz="1000" dirty="0">
              <a:solidFill>
                <a:srgbClr val="363E4A"/>
              </a:solidFill>
              <a:latin typeface="+mj-lt"/>
            </a:endParaRPr>
          </a:p>
        </p:txBody>
      </p:sp>
      <p:cxnSp>
        <p:nvCxnSpPr>
          <p:cNvPr id="43" name="Straight Arrow Connector 42"/>
          <p:cNvCxnSpPr/>
          <p:nvPr/>
        </p:nvCxnSpPr>
        <p:spPr bwMode="auto">
          <a:xfrm flipV="1">
            <a:off x="382110" y="1059582"/>
            <a:ext cx="0" cy="313228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5" name="Straight Arrow Connector 44"/>
          <p:cNvCxnSpPr/>
          <p:nvPr/>
        </p:nvCxnSpPr>
        <p:spPr bwMode="auto">
          <a:xfrm>
            <a:off x="403200" y="4227934"/>
            <a:ext cx="8561288"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 name="TextBox 2"/>
          <p:cNvSpPr txBox="1"/>
          <p:nvPr/>
        </p:nvSpPr>
        <p:spPr>
          <a:xfrm>
            <a:off x="402129" y="2643758"/>
            <a:ext cx="1800000" cy="720000"/>
          </a:xfrm>
          <a:prstGeom prst="rect">
            <a:avLst/>
          </a:prstGeom>
          <a:solidFill>
            <a:schemeClr val="accent3"/>
          </a:solidFill>
        </p:spPr>
        <p:txBody>
          <a:bodyPr wrap="square" rtlCol="0">
            <a:noAutofit/>
          </a:bodyPr>
          <a:lstStyle/>
          <a:p>
            <a:pPr>
              <a:buClr>
                <a:schemeClr val="accent1"/>
              </a:buClr>
            </a:pPr>
            <a:r>
              <a:rPr lang="en-GB" sz="1400" b="1" dirty="0">
                <a:solidFill>
                  <a:schemeClr val="tx1"/>
                </a:solidFill>
                <a:latin typeface="+mn-lt"/>
              </a:rPr>
              <a:t>2 mill kroner</a:t>
            </a:r>
          </a:p>
          <a:p>
            <a:pPr>
              <a:buClr>
                <a:schemeClr val="accent1"/>
              </a:buClr>
            </a:pPr>
            <a:r>
              <a:rPr lang="en-GB" sz="1400" dirty="0" err="1">
                <a:solidFill>
                  <a:schemeClr val="tx1"/>
                </a:solidFill>
                <a:latin typeface="+mn-lt"/>
              </a:rPr>
              <a:t>Innovasjon</a:t>
            </a:r>
            <a:r>
              <a:rPr lang="en-GB" sz="1400" dirty="0">
                <a:solidFill>
                  <a:schemeClr val="tx1"/>
                </a:solidFill>
                <a:latin typeface="+mn-lt"/>
              </a:rPr>
              <a:t> Norge</a:t>
            </a:r>
          </a:p>
        </p:txBody>
      </p:sp>
      <p:sp>
        <p:nvSpPr>
          <p:cNvPr id="22" name="TextBox 21"/>
          <p:cNvSpPr txBox="1"/>
          <p:nvPr/>
        </p:nvSpPr>
        <p:spPr>
          <a:xfrm>
            <a:off x="2487064" y="2643758"/>
            <a:ext cx="1800000" cy="720000"/>
          </a:xfrm>
          <a:prstGeom prst="rect">
            <a:avLst/>
          </a:prstGeom>
          <a:solidFill>
            <a:schemeClr val="accent3"/>
          </a:solidFill>
        </p:spPr>
        <p:txBody>
          <a:bodyPr wrap="square" rtlCol="0">
            <a:noAutofit/>
          </a:bodyPr>
          <a:lstStyle/>
          <a:p>
            <a:pPr>
              <a:buClr>
                <a:schemeClr val="accent1"/>
              </a:buClr>
            </a:pPr>
            <a:r>
              <a:rPr lang="en-GB" sz="1400" b="1" dirty="0">
                <a:solidFill>
                  <a:schemeClr val="tx1"/>
                </a:solidFill>
                <a:latin typeface="+mn-lt"/>
              </a:rPr>
              <a:t>20-30 mill kroner</a:t>
            </a:r>
          </a:p>
          <a:p>
            <a:pPr>
              <a:buClr>
                <a:schemeClr val="accent1"/>
              </a:buClr>
            </a:pPr>
            <a:r>
              <a:rPr lang="en-GB" sz="1400" dirty="0" err="1">
                <a:solidFill>
                  <a:schemeClr val="tx1"/>
                </a:solidFill>
                <a:latin typeface="+mn-lt"/>
              </a:rPr>
              <a:t>Innovasjon</a:t>
            </a:r>
            <a:r>
              <a:rPr lang="en-GB" sz="1400" dirty="0">
                <a:solidFill>
                  <a:schemeClr val="tx1"/>
                </a:solidFill>
                <a:latin typeface="+mn-lt"/>
              </a:rPr>
              <a:t> Norge / Enova</a:t>
            </a:r>
          </a:p>
        </p:txBody>
      </p:sp>
      <p:sp>
        <p:nvSpPr>
          <p:cNvPr id="23" name="TextBox 22"/>
          <p:cNvSpPr txBox="1"/>
          <p:nvPr/>
        </p:nvSpPr>
        <p:spPr>
          <a:xfrm>
            <a:off x="4572000" y="2643758"/>
            <a:ext cx="1800000" cy="720000"/>
          </a:xfrm>
          <a:prstGeom prst="rect">
            <a:avLst/>
          </a:prstGeom>
          <a:solidFill>
            <a:schemeClr val="accent3"/>
          </a:solidFill>
        </p:spPr>
        <p:txBody>
          <a:bodyPr wrap="square" rtlCol="0">
            <a:noAutofit/>
          </a:bodyPr>
          <a:lstStyle/>
          <a:p>
            <a:pPr>
              <a:buClr>
                <a:schemeClr val="accent1"/>
              </a:buClr>
            </a:pPr>
            <a:r>
              <a:rPr lang="en-GB" sz="1400" b="1" dirty="0">
                <a:solidFill>
                  <a:schemeClr val="tx1"/>
                </a:solidFill>
                <a:latin typeface="+mn-lt"/>
              </a:rPr>
              <a:t>400 mill kroner</a:t>
            </a:r>
          </a:p>
          <a:p>
            <a:pPr>
              <a:buClr>
                <a:schemeClr val="accent1"/>
              </a:buClr>
            </a:pPr>
            <a:r>
              <a:rPr lang="en-GB" sz="1400" dirty="0">
                <a:solidFill>
                  <a:schemeClr val="tx1"/>
                </a:solidFill>
                <a:latin typeface="+mn-lt"/>
              </a:rPr>
              <a:t>Enova</a:t>
            </a:r>
          </a:p>
        </p:txBody>
      </p:sp>
      <p:sp>
        <p:nvSpPr>
          <p:cNvPr id="26" name="TextBox 25"/>
          <p:cNvSpPr txBox="1"/>
          <p:nvPr/>
        </p:nvSpPr>
        <p:spPr>
          <a:xfrm>
            <a:off x="3707904" y="1131590"/>
            <a:ext cx="1440160"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Investeringsbeslutning</a:t>
            </a:r>
            <a:endParaRPr lang="en-US" sz="1000" dirty="0">
              <a:solidFill>
                <a:srgbClr val="363E4A"/>
              </a:solidFill>
              <a:latin typeface="+mj-lt"/>
            </a:endParaRPr>
          </a:p>
        </p:txBody>
      </p:sp>
      <p:cxnSp>
        <p:nvCxnSpPr>
          <p:cNvPr id="27" name="Straight Arrow Connector 26"/>
          <p:cNvCxnSpPr>
            <a:endCxn id="26" idx="2"/>
          </p:cNvCxnSpPr>
          <p:nvPr/>
        </p:nvCxnSpPr>
        <p:spPr bwMode="auto">
          <a:xfrm flipV="1">
            <a:off x="4427984" y="1377811"/>
            <a:ext cx="0" cy="2274059"/>
          </a:xfrm>
          <a:prstGeom prst="straightConnector1">
            <a:avLst/>
          </a:prstGeom>
          <a:solidFill>
            <a:schemeClr val="accent1"/>
          </a:solidFill>
          <a:ln w="9525" cap="flat" cmpd="sng" algn="ctr">
            <a:solidFill>
              <a:schemeClr val="tx1"/>
            </a:solidFill>
            <a:prstDash val="dash"/>
            <a:round/>
            <a:headEnd type="none" w="med" len="med"/>
            <a:tailEnd type="triangle"/>
          </a:ln>
          <a:effectLst/>
        </p:spPr>
      </p:cxnSp>
      <p:sp>
        <p:nvSpPr>
          <p:cNvPr id="33" name="TextBox 32"/>
          <p:cNvSpPr txBox="1"/>
          <p:nvPr/>
        </p:nvSpPr>
        <p:spPr>
          <a:xfrm>
            <a:off x="8029813" y="915566"/>
            <a:ext cx="646643"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Kost</a:t>
            </a:r>
            <a:endParaRPr lang="en-US" sz="1000" dirty="0">
              <a:solidFill>
                <a:srgbClr val="363E4A"/>
              </a:solidFill>
              <a:latin typeface="+mj-lt"/>
            </a:endParaRPr>
          </a:p>
        </p:txBody>
      </p:sp>
    </p:spTree>
    <p:extLst>
      <p:ext uri="{BB962C8B-B14F-4D97-AF65-F5344CB8AC3E}">
        <p14:creationId xmlns:p14="http://schemas.microsoft.com/office/powerpoint/2010/main" val="141981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bwMode="auto">
          <a:xfrm>
            <a:off x="408562" y="1099818"/>
            <a:ext cx="8249055" cy="2484798"/>
          </a:xfrm>
          <a:custGeom>
            <a:avLst/>
            <a:gdLst>
              <a:gd name="connsiteX0" fmla="*/ 0 w 8249055"/>
              <a:gd name="connsiteY0" fmla="*/ 2473476 h 2484798"/>
              <a:gd name="connsiteX1" fmla="*/ 1861225 w 8249055"/>
              <a:gd name="connsiteY1" fmla="*/ 2389169 h 2484798"/>
              <a:gd name="connsiteX2" fmla="*/ 3715966 w 8249055"/>
              <a:gd name="connsiteY2" fmla="*/ 1773084 h 2484798"/>
              <a:gd name="connsiteX3" fmla="*/ 5933872 w 8249055"/>
              <a:gd name="connsiteY3" fmla="*/ 281510 h 2484798"/>
              <a:gd name="connsiteX4" fmla="*/ 8249055 w 8249055"/>
              <a:gd name="connsiteY4" fmla="*/ 2650 h 2484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9055" h="2484798">
                <a:moveTo>
                  <a:pt x="0" y="2473476"/>
                </a:moveTo>
                <a:cubicBezTo>
                  <a:pt x="620948" y="2489688"/>
                  <a:pt x="1241897" y="2505901"/>
                  <a:pt x="1861225" y="2389169"/>
                </a:cubicBezTo>
                <a:cubicBezTo>
                  <a:pt x="2480553" y="2272437"/>
                  <a:pt x="3037192" y="2124360"/>
                  <a:pt x="3715966" y="1773084"/>
                </a:cubicBezTo>
                <a:cubicBezTo>
                  <a:pt x="4394740" y="1421808"/>
                  <a:pt x="5178357" y="576582"/>
                  <a:pt x="5933872" y="281510"/>
                </a:cubicBezTo>
                <a:cubicBezTo>
                  <a:pt x="6689387" y="-13562"/>
                  <a:pt x="7469221" y="-5456"/>
                  <a:pt x="8249055" y="2650"/>
                </a:cubicBezTo>
              </a:path>
            </a:pathLst>
          </a:custGeom>
          <a:noFill/>
          <a:ln w="9525" cap="flat" cmpd="sng" algn="ctr">
            <a:solidFill>
              <a:schemeClr val="tx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ndParaRPr>
          </a:p>
        </p:txBody>
      </p:sp>
      <p:sp>
        <p:nvSpPr>
          <p:cNvPr id="2" name="Slide Number Placeholder 1"/>
          <p:cNvSpPr>
            <a:spLocks noGrp="1"/>
          </p:cNvSpPr>
          <p:nvPr>
            <p:ph type="sldNum" sz="quarter" idx="11"/>
          </p:nvPr>
        </p:nvSpPr>
        <p:spPr/>
        <p:txBody>
          <a:bodyPr/>
          <a:lstStyle/>
          <a:p>
            <a:fld id="{191422C9-2495-47AA-B201-BF726A2B5232}" type="slidenum">
              <a:rPr lang="en-GB" noProof="0" smtClean="0"/>
              <a:pPr/>
              <a:t>8</a:t>
            </a:fld>
            <a:endParaRPr lang="en-GB" noProof="0" dirty="0"/>
          </a:p>
        </p:txBody>
      </p:sp>
      <p:sp>
        <p:nvSpPr>
          <p:cNvPr id="4" name="Text Placeholder 3"/>
          <p:cNvSpPr>
            <a:spLocks noGrp="1"/>
          </p:cNvSpPr>
          <p:nvPr>
            <p:ph type="body" sz="quarter" idx="14"/>
          </p:nvPr>
        </p:nvSpPr>
        <p:spPr/>
        <p:txBody>
          <a:bodyPr/>
          <a:lstStyle/>
          <a:p>
            <a:endParaRPr lang="en-GB"/>
          </a:p>
        </p:txBody>
      </p:sp>
      <p:sp>
        <p:nvSpPr>
          <p:cNvPr id="5" name="Title 4"/>
          <p:cNvSpPr>
            <a:spLocks noGrp="1"/>
          </p:cNvSpPr>
          <p:nvPr>
            <p:ph type="title"/>
          </p:nvPr>
        </p:nvSpPr>
        <p:spPr/>
        <p:txBody>
          <a:bodyPr/>
          <a:lstStyle/>
          <a:p>
            <a:r>
              <a:rPr lang="en-GB" dirty="0"/>
              <a:t>Et </a:t>
            </a:r>
            <a:r>
              <a:rPr lang="en-GB" dirty="0" err="1"/>
              <a:t>utviklingsselskap</a:t>
            </a:r>
            <a:r>
              <a:rPr lang="en-GB" dirty="0"/>
              <a:t> </a:t>
            </a:r>
            <a:r>
              <a:rPr lang="en-GB" dirty="0" err="1"/>
              <a:t>som</a:t>
            </a:r>
            <a:r>
              <a:rPr lang="en-GB" dirty="0"/>
              <a:t> </a:t>
            </a:r>
            <a:r>
              <a:rPr lang="en-GB" dirty="0" err="1"/>
              <a:t>kan</a:t>
            </a:r>
            <a:r>
              <a:rPr lang="en-GB" dirty="0"/>
              <a:t> </a:t>
            </a:r>
            <a:r>
              <a:rPr lang="en-GB" dirty="0" err="1"/>
              <a:t>gå</a:t>
            </a:r>
            <a:r>
              <a:rPr lang="en-GB" dirty="0"/>
              <a:t> inn </a:t>
            </a:r>
            <a:r>
              <a:rPr lang="en-GB" dirty="0" err="1"/>
              <a:t>på</a:t>
            </a:r>
            <a:r>
              <a:rPr lang="en-GB" dirty="0"/>
              <a:t> </a:t>
            </a:r>
            <a:r>
              <a:rPr lang="en-GB" dirty="0" err="1"/>
              <a:t>eiersiden</a:t>
            </a:r>
            <a:r>
              <a:rPr lang="en-GB" dirty="0"/>
              <a:t> i </a:t>
            </a:r>
            <a:r>
              <a:rPr lang="en-GB" dirty="0" err="1"/>
              <a:t>prosjekter</a:t>
            </a:r>
            <a:r>
              <a:rPr lang="en-GB" dirty="0"/>
              <a:t> i </a:t>
            </a:r>
            <a:r>
              <a:rPr lang="en-GB" dirty="0" err="1"/>
              <a:t>tidlig</a:t>
            </a:r>
            <a:r>
              <a:rPr lang="en-GB" dirty="0"/>
              <a:t> </a:t>
            </a:r>
            <a:r>
              <a:rPr lang="en-GB" dirty="0" err="1"/>
              <a:t>fase</a:t>
            </a:r>
            <a:r>
              <a:rPr lang="en-GB" dirty="0"/>
              <a:t> for å </a:t>
            </a:r>
            <a:r>
              <a:rPr lang="en-GB" dirty="0" err="1"/>
              <a:t>avlaste</a:t>
            </a:r>
            <a:r>
              <a:rPr lang="en-GB" dirty="0"/>
              <a:t> </a:t>
            </a:r>
            <a:r>
              <a:rPr lang="en-GB" dirty="0" err="1"/>
              <a:t>risiko</a:t>
            </a:r>
            <a:endParaRPr lang="en-GB" dirty="0"/>
          </a:p>
        </p:txBody>
      </p:sp>
      <p:sp>
        <p:nvSpPr>
          <p:cNvPr id="6" name="Pentagon 5"/>
          <p:cNvSpPr/>
          <p:nvPr/>
        </p:nvSpPr>
        <p:spPr bwMode="auto">
          <a:xfrm>
            <a:off x="382165" y="3651870"/>
            <a:ext cx="2160000" cy="540000"/>
          </a:xfrm>
          <a:prstGeom prst="homePlate">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1" dirty="0" err="1">
                <a:solidFill>
                  <a:schemeClr val="bg1"/>
                </a:solidFill>
                <a:latin typeface="+mj-lt"/>
              </a:rPr>
              <a:t>Mulighetsstudie</a:t>
            </a:r>
            <a:r>
              <a:rPr lang="en-US" sz="1200" b="1" dirty="0">
                <a:solidFill>
                  <a:schemeClr val="bg1"/>
                </a:solidFill>
                <a:latin typeface="+mj-lt"/>
              </a:rPr>
              <a:t> / </a:t>
            </a:r>
            <a:r>
              <a:rPr lang="en-US" sz="1200" b="1" dirty="0" err="1">
                <a:solidFill>
                  <a:schemeClr val="bg1"/>
                </a:solidFill>
                <a:latin typeface="+mj-lt"/>
              </a:rPr>
              <a:t>Forstudie</a:t>
            </a:r>
            <a:endParaRPr kumimoji="0" lang="en-US" sz="1200" b="1" i="0" u="none" strike="noStrike" cap="none" normalizeH="0" baseline="0" dirty="0">
              <a:ln>
                <a:noFill/>
              </a:ln>
              <a:solidFill>
                <a:schemeClr val="bg1"/>
              </a:solidFill>
              <a:effectLst/>
              <a:latin typeface="+mj-lt"/>
            </a:endParaRPr>
          </a:p>
        </p:txBody>
      </p:sp>
      <p:sp>
        <p:nvSpPr>
          <p:cNvPr id="7" name="Chevron 6"/>
          <p:cNvSpPr/>
          <p:nvPr/>
        </p:nvSpPr>
        <p:spPr bwMode="auto">
          <a:xfrm>
            <a:off x="2450851"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Forprosjekt</a:t>
            </a:r>
            <a:endParaRPr lang="en-US" sz="1200" b="1" dirty="0">
              <a:solidFill>
                <a:schemeClr val="bg1"/>
              </a:solidFill>
              <a:latin typeface="+mj-lt"/>
            </a:endParaRPr>
          </a:p>
        </p:txBody>
      </p:sp>
      <p:sp>
        <p:nvSpPr>
          <p:cNvPr id="8" name="Chevron 7"/>
          <p:cNvSpPr/>
          <p:nvPr/>
        </p:nvSpPr>
        <p:spPr bwMode="auto">
          <a:xfrm>
            <a:off x="4519537"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Hovedprosjekt</a:t>
            </a:r>
            <a:r>
              <a:rPr lang="en-US" sz="1200" b="1" dirty="0">
                <a:solidFill>
                  <a:schemeClr val="bg1"/>
                </a:solidFill>
                <a:latin typeface="+mj-lt"/>
              </a:rPr>
              <a:t> / </a:t>
            </a:r>
            <a:r>
              <a:rPr lang="en-US" sz="1200" b="1" dirty="0" err="1">
                <a:solidFill>
                  <a:schemeClr val="bg1"/>
                </a:solidFill>
                <a:latin typeface="+mj-lt"/>
              </a:rPr>
              <a:t>Gjennomføring</a:t>
            </a:r>
            <a:endParaRPr lang="en-US" sz="1200" b="1" dirty="0">
              <a:solidFill>
                <a:schemeClr val="bg1"/>
              </a:solidFill>
              <a:latin typeface="+mj-lt"/>
            </a:endParaRPr>
          </a:p>
        </p:txBody>
      </p:sp>
      <p:sp>
        <p:nvSpPr>
          <p:cNvPr id="9" name="Chevron 8"/>
          <p:cNvSpPr/>
          <p:nvPr/>
        </p:nvSpPr>
        <p:spPr bwMode="auto">
          <a:xfrm>
            <a:off x="6588224" y="3651870"/>
            <a:ext cx="2160000" cy="540000"/>
          </a:xfrm>
          <a:prstGeom prst="chevron">
            <a:avLst/>
          </a:prstGeom>
          <a:gradFill>
            <a:gsLst>
              <a:gs pos="33000">
                <a:schemeClr val="tx2"/>
              </a:gs>
              <a:gs pos="100000">
                <a:schemeClr val="bg2"/>
              </a:gs>
            </a:gsLst>
            <a:lin ang="0" scaled="1"/>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latin typeface="+mj-lt"/>
              </a:rPr>
              <a:t>Oppstart</a:t>
            </a:r>
            <a:r>
              <a:rPr lang="en-US" sz="1200" b="1" dirty="0">
                <a:solidFill>
                  <a:schemeClr val="bg1"/>
                </a:solidFill>
                <a:latin typeface="+mj-lt"/>
              </a:rPr>
              <a:t> </a:t>
            </a:r>
            <a:r>
              <a:rPr lang="en-US" sz="1200" b="1" dirty="0" err="1">
                <a:solidFill>
                  <a:schemeClr val="bg1"/>
                </a:solidFill>
                <a:latin typeface="+mj-lt"/>
              </a:rPr>
              <a:t>og</a:t>
            </a:r>
            <a:r>
              <a:rPr lang="en-US" sz="1200" b="1" dirty="0">
                <a:solidFill>
                  <a:schemeClr val="bg1"/>
                </a:solidFill>
                <a:latin typeface="+mj-lt"/>
              </a:rPr>
              <a:t> drift</a:t>
            </a:r>
          </a:p>
        </p:txBody>
      </p:sp>
      <p:sp>
        <p:nvSpPr>
          <p:cNvPr id="11" name="TextBox 10"/>
          <p:cNvSpPr txBox="1"/>
          <p:nvPr/>
        </p:nvSpPr>
        <p:spPr>
          <a:xfrm>
            <a:off x="314275" y="4227934"/>
            <a:ext cx="2160000" cy="554400"/>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a:solidFill>
                  <a:srgbClr val="363E4A"/>
                </a:solidFill>
                <a:latin typeface="+mj-lt"/>
              </a:rPr>
              <a:t>Business case</a:t>
            </a:r>
          </a:p>
          <a:p>
            <a:pPr marL="79133" indent="-79133">
              <a:buClr>
                <a:srgbClr val="7A808F"/>
              </a:buClr>
              <a:buFont typeface="Arial" panose="020B0604020202020204" pitchFamily="34" charset="0"/>
              <a:buChar char="•"/>
            </a:pPr>
            <a:r>
              <a:rPr lang="en-US" sz="1000" dirty="0" err="1">
                <a:solidFill>
                  <a:srgbClr val="363E4A"/>
                </a:solidFill>
                <a:latin typeface="+mj-lt"/>
              </a:rPr>
              <a:t>Eier</a:t>
            </a:r>
            <a:r>
              <a:rPr lang="en-US" sz="1000" dirty="0">
                <a:solidFill>
                  <a:srgbClr val="363E4A"/>
                </a:solidFill>
                <a:latin typeface="+mj-lt"/>
              </a:rPr>
              <a:t>- </a:t>
            </a:r>
            <a:r>
              <a:rPr lang="en-US" sz="1000" dirty="0" err="1">
                <a:solidFill>
                  <a:srgbClr val="363E4A"/>
                </a:solidFill>
                <a:latin typeface="+mj-lt"/>
              </a:rPr>
              <a:t>og</a:t>
            </a:r>
            <a:r>
              <a:rPr lang="en-US" sz="1000" dirty="0">
                <a:solidFill>
                  <a:srgbClr val="363E4A"/>
                </a:solidFill>
                <a:latin typeface="+mj-lt"/>
              </a:rPr>
              <a:t> </a:t>
            </a:r>
            <a:r>
              <a:rPr lang="en-US" sz="1000" dirty="0" err="1">
                <a:solidFill>
                  <a:srgbClr val="363E4A"/>
                </a:solidFill>
                <a:latin typeface="+mj-lt"/>
              </a:rPr>
              <a:t>finansieringsstruktur</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Teknologiscreening</a:t>
            </a:r>
            <a:endParaRPr lang="en-US" sz="1000" dirty="0">
              <a:solidFill>
                <a:srgbClr val="363E4A"/>
              </a:solidFill>
              <a:latin typeface="+mj-lt"/>
            </a:endParaRPr>
          </a:p>
          <a:p>
            <a:pPr>
              <a:buClr>
                <a:srgbClr val="7A808F"/>
              </a:buClr>
            </a:pPr>
            <a:endParaRPr lang="en-US" sz="1000" dirty="0">
              <a:solidFill>
                <a:srgbClr val="363E4A"/>
              </a:solidFill>
              <a:latin typeface="+mj-lt"/>
            </a:endParaRPr>
          </a:p>
        </p:txBody>
      </p:sp>
      <p:sp>
        <p:nvSpPr>
          <p:cNvPr id="12" name="TextBox 11"/>
          <p:cNvSpPr txBox="1"/>
          <p:nvPr/>
        </p:nvSpPr>
        <p:spPr>
          <a:xfrm>
            <a:off x="2405591"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Teknologivalg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a:solidFill>
                  <a:srgbClr val="363E4A"/>
                </a:solidFill>
                <a:latin typeface="+mj-lt"/>
              </a:rPr>
              <a:t>Engineering</a:t>
            </a:r>
          </a:p>
          <a:p>
            <a:pPr marL="79133" indent="-79133">
              <a:buClr>
                <a:srgbClr val="7A808F"/>
              </a:buClr>
              <a:buFont typeface="Arial" panose="020B0604020202020204" pitchFamily="34" charset="0"/>
              <a:buChar char="•"/>
            </a:pPr>
            <a:r>
              <a:rPr lang="en-US" sz="1000" dirty="0" err="1">
                <a:solidFill>
                  <a:srgbClr val="363E4A"/>
                </a:solidFill>
                <a:latin typeface="+mj-lt"/>
              </a:rPr>
              <a:t>Etablering</a:t>
            </a:r>
            <a:r>
              <a:rPr lang="en-US" sz="1000" dirty="0">
                <a:solidFill>
                  <a:srgbClr val="363E4A"/>
                </a:solidFill>
                <a:latin typeface="+mj-lt"/>
              </a:rPr>
              <a:t> </a:t>
            </a:r>
            <a:r>
              <a:rPr lang="en-US" sz="1000" dirty="0" err="1">
                <a:solidFill>
                  <a:srgbClr val="363E4A"/>
                </a:solidFill>
                <a:latin typeface="+mj-lt"/>
              </a:rPr>
              <a:t>av</a:t>
            </a:r>
            <a:r>
              <a:rPr lang="en-US" sz="1000" dirty="0">
                <a:solidFill>
                  <a:srgbClr val="363E4A"/>
                </a:solidFill>
                <a:latin typeface="+mj-lt"/>
              </a:rPr>
              <a:t> </a:t>
            </a:r>
            <a:r>
              <a:rPr lang="en-US" sz="1000" dirty="0" err="1">
                <a:solidFill>
                  <a:srgbClr val="363E4A"/>
                </a:solidFill>
                <a:latin typeface="+mj-lt"/>
              </a:rPr>
              <a:t>selskap</a:t>
            </a:r>
            <a:endParaRPr lang="en-US" sz="1000" dirty="0">
              <a:solidFill>
                <a:srgbClr val="363E4A"/>
              </a:solidFill>
              <a:latin typeface="+mj-lt"/>
            </a:endParaRPr>
          </a:p>
        </p:txBody>
      </p:sp>
      <p:sp>
        <p:nvSpPr>
          <p:cNvPr id="14" name="TextBox 13"/>
          <p:cNvSpPr txBox="1"/>
          <p:nvPr/>
        </p:nvSpPr>
        <p:spPr>
          <a:xfrm>
            <a:off x="4496907"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Prosjektering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Finansiering</a:t>
            </a:r>
            <a:endParaRPr lang="en-US" sz="1000" dirty="0">
              <a:solidFill>
                <a:srgbClr val="363E4A"/>
              </a:solidFill>
              <a:latin typeface="+mj-lt"/>
            </a:endParaRPr>
          </a:p>
          <a:p>
            <a:pPr marL="79133" indent="-79133">
              <a:buClr>
                <a:srgbClr val="7A808F"/>
              </a:buClr>
              <a:buFont typeface="Arial" panose="020B0604020202020204" pitchFamily="34" charset="0"/>
              <a:buChar char="•"/>
            </a:pPr>
            <a:r>
              <a:rPr lang="en-US" sz="1000" dirty="0" err="1">
                <a:solidFill>
                  <a:srgbClr val="363E4A"/>
                </a:solidFill>
                <a:latin typeface="+mj-lt"/>
              </a:rPr>
              <a:t>Bygging</a:t>
            </a:r>
            <a:endParaRPr lang="en-US" sz="1000" dirty="0">
              <a:solidFill>
                <a:srgbClr val="363E4A"/>
              </a:solidFill>
              <a:latin typeface="+mj-lt"/>
            </a:endParaRPr>
          </a:p>
        </p:txBody>
      </p:sp>
      <p:sp>
        <p:nvSpPr>
          <p:cNvPr id="15" name="TextBox 14"/>
          <p:cNvSpPr txBox="1"/>
          <p:nvPr/>
        </p:nvSpPr>
        <p:spPr>
          <a:xfrm>
            <a:off x="6588224" y="4227934"/>
            <a:ext cx="2160000" cy="553998"/>
          </a:xfrm>
          <a:prstGeom prst="rect">
            <a:avLst/>
          </a:prstGeom>
          <a:solidFill>
            <a:schemeClr val="bg1">
              <a:lumMod val="95000"/>
            </a:schemeClr>
          </a:solidFill>
        </p:spPr>
        <p:txBody>
          <a:bodyPr wrap="square" rtlCol="0" anchor="t">
            <a:spAutoFit/>
          </a:bodyPr>
          <a:lstStyle/>
          <a:p>
            <a:pPr marL="79133" indent="-79133">
              <a:buClr>
                <a:srgbClr val="7A808F"/>
              </a:buClr>
              <a:buFont typeface="Arial" panose="020B0604020202020204" pitchFamily="34" charset="0"/>
              <a:buChar char="•"/>
            </a:pPr>
            <a:r>
              <a:rPr lang="en-US" sz="1000" dirty="0" err="1">
                <a:solidFill>
                  <a:srgbClr val="363E4A"/>
                </a:solidFill>
                <a:latin typeface="+mj-lt"/>
              </a:rPr>
              <a:t>Oppstart</a:t>
            </a:r>
            <a:r>
              <a:rPr lang="en-US" sz="1000" dirty="0">
                <a:solidFill>
                  <a:srgbClr val="363E4A"/>
                </a:solidFill>
                <a:latin typeface="+mj-lt"/>
              </a:rPr>
              <a:t> </a:t>
            </a:r>
            <a:r>
              <a:rPr lang="en-US" sz="1000" dirty="0" err="1">
                <a:solidFill>
                  <a:srgbClr val="363E4A"/>
                </a:solidFill>
                <a:latin typeface="+mj-lt"/>
              </a:rPr>
              <a:t>og</a:t>
            </a:r>
            <a:r>
              <a:rPr lang="en-US" sz="1000" dirty="0">
                <a:solidFill>
                  <a:srgbClr val="363E4A"/>
                </a:solidFill>
                <a:latin typeface="+mj-lt"/>
              </a:rPr>
              <a:t> </a:t>
            </a:r>
            <a:r>
              <a:rPr lang="en-US" sz="1000" dirty="0" err="1">
                <a:solidFill>
                  <a:srgbClr val="363E4A"/>
                </a:solidFill>
                <a:latin typeface="+mj-lt"/>
              </a:rPr>
              <a:t>driftsfase</a:t>
            </a:r>
            <a:endParaRPr lang="en-US" sz="1000" dirty="0">
              <a:solidFill>
                <a:srgbClr val="363E4A"/>
              </a:solidFill>
              <a:latin typeface="+mj-lt"/>
            </a:endParaRPr>
          </a:p>
          <a:p>
            <a:pPr marL="79133" indent="-79133">
              <a:buClr>
                <a:srgbClr val="7A808F"/>
              </a:buClr>
              <a:buFont typeface="Arial" panose="020B0604020202020204" pitchFamily="34" charset="0"/>
              <a:buChar char="•"/>
            </a:pPr>
            <a:endParaRPr lang="en-US" sz="1000" dirty="0">
              <a:solidFill>
                <a:srgbClr val="363E4A"/>
              </a:solidFill>
              <a:latin typeface="+mj-lt"/>
            </a:endParaRPr>
          </a:p>
          <a:p>
            <a:pPr marL="79133" indent="-79133">
              <a:buClr>
                <a:srgbClr val="7A808F"/>
              </a:buClr>
              <a:buFont typeface="Arial" panose="020B0604020202020204" pitchFamily="34" charset="0"/>
              <a:buChar char="•"/>
            </a:pPr>
            <a:endParaRPr lang="en-US" sz="1000" dirty="0">
              <a:solidFill>
                <a:srgbClr val="363E4A"/>
              </a:solidFill>
              <a:latin typeface="+mj-lt"/>
            </a:endParaRPr>
          </a:p>
        </p:txBody>
      </p:sp>
      <p:sp>
        <p:nvSpPr>
          <p:cNvPr id="25" name="Freeform 24"/>
          <p:cNvSpPr/>
          <p:nvPr/>
        </p:nvSpPr>
        <p:spPr bwMode="auto">
          <a:xfrm>
            <a:off x="403200" y="1216800"/>
            <a:ext cx="8366400" cy="2203200"/>
          </a:xfrm>
          <a:custGeom>
            <a:avLst/>
            <a:gdLst>
              <a:gd name="connsiteX0" fmla="*/ 0 w 8366400"/>
              <a:gd name="connsiteY0" fmla="*/ 0 h 2203200"/>
              <a:gd name="connsiteX1" fmla="*/ 3787200 w 8366400"/>
              <a:gd name="connsiteY1" fmla="*/ 1353600 h 2203200"/>
              <a:gd name="connsiteX2" fmla="*/ 8366400 w 8366400"/>
              <a:gd name="connsiteY2" fmla="*/ 2203200 h 2203200"/>
            </a:gdLst>
            <a:ahLst/>
            <a:cxnLst>
              <a:cxn ang="0">
                <a:pos x="connsiteX0" y="connsiteY0"/>
              </a:cxn>
              <a:cxn ang="0">
                <a:pos x="connsiteX1" y="connsiteY1"/>
              </a:cxn>
              <a:cxn ang="0">
                <a:pos x="connsiteX2" y="connsiteY2"/>
              </a:cxn>
            </a:cxnLst>
            <a:rect l="l" t="t" r="r" b="b"/>
            <a:pathLst>
              <a:path w="8366400" h="2203200">
                <a:moveTo>
                  <a:pt x="0" y="0"/>
                </a:moveTo>
                <a:cubicBezTo>
                  <a:pt x="1196400" y="493200"/>
                  <a:pt x="2392800" y="986400"/>
                  <a:pt x="3787200" y="1353600"/>
                </a:cubicBezTo>
                <a:cubicBezTo>
                  <a:pt x="5181600" y="1720800"/>
                  <a:pt x="7603200" y="2066400"/>
                  <a:pt x="8366400" y="2203200"/>
                </a:cubicBezTo>
              </a:path>
            </a:pathLst>
          </a:custGeom>
          <a:noFill/>
          <a:ln w="6350" cap="flat" cmpd="sng" algn="ctr">
            <a:solidFill>
              <a:schemeClr val="tx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ndParaRPr>
          </a:p>
        </p:txBody>
      </p:sp>
      <p:sp>
        <p:nvSpPr>
          <p:cNvPr id="29" name="TextBox 28"/>
          <p:cNvSpPr txBox="1"/>
          <p:nvPr/>
        </p:nvSpPr>
        <p:spPr>
          <a:xfrm rot="531659">
            <a:off x="8086716" y="3141290"/>
            <a:ext cx="646643"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Risiko</a:t>
            </a:r>
            <a:endParaRPr lang="en-US" sz="1000" dirty="0">
              <a:solidFill>
                <a:srgbClr val="363E4A"/>
              </a:solidFill>
              <a:latin typeface="+mj-lt"/>
            </a:endParaRPr>
          </a:p>
        </p:txBody>
      </p:sp>
      <p:cxnSp>
        <p:nvCxnSpPr>
          <p:cNvPr id="43" name="Straight Arrow Connector 42"/>
          <p:cNvCxnSpPr/>
          <p:nvPr/>
        </p:nvCxnSpPr>
        <p:spPr bwMode="auto">
          <a:xfrm flipV="1">
            <a:off x="382110" y="1059582"/>
            <a:ext cx="0" cy="313228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5" name="Straight Arrow Connector 44"/>
          <p:cNvCxnSpPr/>
          <p:nvPr/>
        </p:nvCxnSpPr>
        <p:spPr bwMode="auto">
          <a:xfrm>
            <a:off x="403200" y="4227934"/>
            <a:ext cx="8561288"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 name="TextBox 2"/>
          <p:cNvSpPr txBox="1"/>
          <p:nvPr/>
        </p:nvSpPr>
        <p:spPr>
          <a:xfrm>
            <a:off x="402129" y="2643758"/>
            <a:ext cx="1800000" cy="720000"/>
          </a:xfrm>
          <a:prstGeom prst="rect">
            <a:avLst/>
          </a:prstGeom>
          <a:solidFill>
            <a:schemeClr val="accent3"/>
          </a:solidFill>
        </p:spPr>
        <p:txBody>
          <a:bodyPr wrap="square" rtlCol="0">
            <a:noAutofit/>
          </a:bodyPr>
          <a:lstStyle/>
          <a:p>
            <a:pPr>
              <a:buClr>
                <a:schemeClr val="accent1"/>
              </a:buClr>
            </a:pPr>
            <a:r>
              <a:rPr lang="en-GB" sz="1400" b="1" dirty="0">
                <a:solidFill>
                  <a:schemeClr val="tx1"/>
                </a:solidFill>
                <a:latin typeface="+mn-lt"/>
              </a:rPr>
              <a:t>2 mill kroner</a:t>
            </a:r>
          </a:p>
          <a:p>
            <a:pPr>
              <a:buClr>
                <a:schemeClr val="accent1"/>
              </a:buClr>
            </a:pPr>
            <a:r>
              <a:rPr lang="en-GB" sz="1400" dirty="0" err="1">
                <a:solidFill>
                  <a:schemeClr val="tx1"/>
                </a:solidFill>
                <a:latin typeface="+mn-lt"/>
              </a:rPr>
              <a:t>Innovasjon</a:t>
            </a:r>
            <a:r>
              <a:rPr lang="en-GB" sz="1400" dirty="0">
                <a:solidFill>
                  <a:schemeClr val="tx1"/>
                </a:solidFill>
                <a:latin typeface="+mn-lt"/>
              </a:rPr>
              <a:t> Norge</a:t>
            </a:r>
          </a:p>
        </p:txBody>
      </p:sp>
      <p:sp>
        <p:nvSpPr>
          <p:cNvPr id="22" name="TextBox 21"/>
          <p:cNvSpPr txBox="1"/>
          <p:nvPr/>
        </p:nvSpPr>
        <p:spPr>
          <a:xfrm>
            <a:off x="2523068" y="2643758"/>
            <a:ext cx="1800000" cy="720000"/>
          </a:xfrm>
          <a:prstGeom prst="rect">
            <a:avLst/>
          </a:prstGeom>
          <a:solidFill>
            <a:schemeClr val="accent3"/>
          </a:solidFill>
        </p:spPr>
        <p:txBody>
          <a:bodyPr wrap="square" rtlCol="0">
            <a:noAutofit/>
          </a:bodyPr>
          <a:lstStyle/>
          <a:p>
            <a:pPr>
              <a:buClr>
                <a:schemeClr val="accent1"/>
              </a:buClr>
            </a:pPr>
            <a:r>
              <a:rPr lang="en-GB" sz="1400" b="1" dirty="0">
                <a:solidFill>
                  <a:schemeClr val="tx1"/>
                </a:solidFill>
                <a:latin typeface="+mn-lt"/>
              </a:rPr>
              <a:t>20-30 mill kroner</a:t>
            </a:r>
          </a:p>
          <a:p>
            <a:pPr>
              <a:buClr>
                <a:schemeClr val="accent1"/>
              </a:buClr>
            </a:pPr>
            <a:r>
              <a:rPr lang="en-GB" sz="1400" dirty="0" err="1">
                <a:solidFill>
                  <a:schemeClr val="tx1"/>
                </a:solidFill>
                <a:latin typeface="+mn-lt"/>
              </a:rPr>
              <a:t>Innovasjon</a:t>
            </a:r>
            <a:r>
              <a:rPr lang="en-GB" sz="1400" dirty="0">
                <a:solidFill>
                  <a:schemeClr val="tx1"/>
                </a:solidFill>
                <a:latin typeface="+mn-lt"/>
              </a:rPr>
              <a:t> Norge / Enova</a:t>
            </a:r>
          </a:p>
        </p:txBody>
      </p:sp>
      <p:sp>
        <p:nvSpPr>
          <p:cNvPr id="23" name="TextBox 22"/>
          <p:cNvSpPr txBox="1"/>
          <p:nvPr/>
        </p:nvSpPr>
        <p:spPr>
          <a:xfrm>
            <a:off x="4644008" y="2643758"/>
            <a:ext cx="1800000" cy="720000"/>
          </a:xfrm>
          <a:prstGeom prst="rect">
            <a:avLst/>
          </a:prstGeom>
          <a:solidFill>
            <a:schemeClr val="accent3"/>
          </a:solidFill>
        </p:spPr>
        <p:txBody>
          <a:bodyPr wrap="square" rtlCol="0">
            <a:noAutofit/>
          </a:bodyPr>
          <a:lstStyle/>
          <a:p>
            <a:pPr>
              <a:buClr>
                <a:schemeClr val="accent1"/>
              </a:buClr>
            </a:pPr>
            <a:r>
              <a:rPr lang="en-GB" sz="1400" b="1" dirty="0">
                <a:solidFill>
                  <a:schemeClr val="tx1"/>
                </a:solidFill>
                <a:latin typeface="+mn-lt"/>
              </a:rPr>
              <a:t>400 mill kroner</a:t>
            </a:r>
          </a:p>
          <a:p>
            <a:pPr>
              <a:buClr>
                <a:schemeClr val="accent1"/>
              </a:buClr>
            </a:pPr>
            <a:r>
              <a:rPr lang="en-GB" sz="1400" dirty="0">
                <a:solidFill>
                  <a:schemeClr val="tx1"/>
                </a:solidFill>
                <a:latin typeface="+mn-lt"/>
              </a:rPr>
              <a:t>Enova</a:t>
            </a:r>
          </a:p>
        </p:txBody>
      </p:sp>
      <p:sp>
        <p:nvSpPr>
          <p:cNvPr id="26" name="TextBox 25"/>
          <p:cNvSpPr txBox="1"/>
          <p:nvPr/>
        </p:nvSpPr>
        <p:spPr>
          <a:xfrm>
            <a:off x="3707904" y="1131590"/>
            <a:ext cx="1440160"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Investeringsbeslutning</a:t>
            </a:r>
            <a:endParaRPr lang="en-US" sz="1000" dirty="0">
              <a:solidFill>
                <a:srgbClr val="363E4A"/>
              </a:solidFill>
              <a:latin typeface="+mj-lt"/>
            </a:endParaRPr>
          </a:p>
        </p:txBody>
      </p:sp>
      <p:cxnSp>
        <p:nvCxnSpPr>
          <p:cNvPr id="27" name="Straight Arrow Connector 26"/>
          <p:cNvCxnSpPr>
            <a:endCxn id="26" idx="2"/>
          </p:cNvCxnSpPr>
          <p:nvPr/>
        </p:nvCxnSpPr>
        <p:spPr bwMode="auto">
          <a:xfrm flipV="1">
            <a:off x="4427984" y="1377811"/>
            <a:ext cx="0" cy="2274059"/>
          </a:xfrm>
          <a:prstGeom prst="straightConnector1">
            <a:avLst/>
          </a:prstGeom>
          <a:solidFill>
            <a:schemeClr val="accent1"/>
          </a:solidFill>
          <a:ln w="9525" cap="flat" cmpd="sng" algn="ctr">
            <a:solidFill>
              <a:schemeClr val="tx1"/>
            </a:solidFill>
            <a:prstDash val="dash"/>
            <a:round/>
            <a:headEnd type="none" w="med" len="med"/>
            <a:tailEnd type="triangle"/>
          </a:ln>
          <a:effectLst/>
        </p:spPr>
      </p:cxnSp>
      <p:sp>
        <p:nvSpPr>
          <p:cNvPr id="28" name="Pentagon 27"/>
          <p:cNvSpPr/>
          <p:nvPr/>
        </p:nvSpPr>
        <p:spPr bwMode="auto">
          <a:xfrm>
            <a:off x="2556016" y="2139702"/>
            <a:ext cx="6336464" cy="406702"/>
          </a:xfrm>
          <a:prstGeom prst="homePlate">
            <a:avLst/>
          </a:prstGeom>
          <a:gradFill>
            <a:gsLst>
              <a:gs pos="33000">
                <a:schemeClr val="accent4"/>
              </a:gs>
              <a:gs pos="100000">
                <a:schemeClr val="accent4">
                  <a:lumMod val="20000"/>
                  <a:lumOff val="80000"/>
                </a:schemeClr>
              </a:gs>
            </a:gsLst>
            <a:lin ang="0" scaled="1"/>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400" b="1" dirty="0">
                <a:solidFill>
                  <a:schemeClr val="bg1"/>
                </a:solidFill>
                <a:latin typeface="+mj-lt"/>
              </a:rPr>
              <a:t>“</a:t>
            </a:r>
            <a:r>
              <a:rPr lang="en-US" sz="1400" b="1" dirty="0" err="1">
                <a:solidFill>
                  <a:schemeClr val="bg1"/>
                </a:solidFill>
                <a:latin typeface="+mj-lt"/>
              </a:rPr>
              <a:t>Fornybar</a:t>
            </a:r>
            <a:r>
              <a:rPr lang="en-US" sz="1400" b="1" dirty="0">
                <a:solidFill>
                  <a:schemeClr val="bg1"/>
                </a:solidFill>
                <a:latin typeface="+mj-lt"/>
              </a:rPr>
              <a:t> AS”</a:t>
            </a:r>
          </a:p>
        </p:txBody>
      </p:sp>
      <p:sp>
        <p:nvSpPr>
          <p:cNvPr id="32" name="TextBox 31"/>
          <p:cNvSpPr txBox="1"/>
          <p:nvPr/>
        </p:nvSpPr>
        <p:spPr>
          <a:xfrm>
            <a:off x="8029813" y="915566"/>
            <a:ext cx="646643" cy="246221"/>
          </a:xfrm>
          <a:prstGeom prst="rect">
            <a:avLst/>
          </a:prstGeom>
          <a:noFill/>
        </p:spPr>
        <p:txBody>
          <a:bodyPr wrap="square" rtlCol="0" anchor="t">
            <a:spAutoFit/>
          </a:bodyPr>
          <a:lstStyle/>
          <a:p>
            <a:pPr>
              <a:buClr>
                <a:srgbClr val="7A808F"/>
              </a:buClr>
            </a:pPr>
            <a:r>
              <a:rPr lang="en-US" sz="1000" dirty="0" err="1">
                <a:solidFill>
                  <a:srgbClr val="363E4A"/>
                </a:solidFill>
                <a:latin typeface="+mj-lt"/>
              </a:rPr>
              <a:t>Kost</a:t>
            </a:r>
            <a:endParaRPr lang="en-US" sz="1000" dirty="0">
              <a:solidFill>
                <a:srgbClr val="363E4A"/>
              </a:solidFill>
              <a:latin typeface="+mj-lt"/>
            </a:endParaRPr>
          </a:p>
        </p:txBody>
      </p:sp>
    </p:spTree>
    <p:extLst>
      <p:ext uri="{BB962C8B-B14F-4D97-AF65-F5344CB8AC3E}">
        <p14:creationId xmlns:p14="http://schemas.microsoft.com/office/powerpoint/2010/main" val="917777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3"/>
          </p:nvPr>
        </p:nvSpPr>
        <p:spPr/>
      </p:sp>
      <p:sp>
        <p:nvSpPr>
          <p:cNvPr id="3" name="Slide Number Placeholder 2"/>
          <p:cNvSpPr>
            <a:spLocks noGrp="1"/>
          </p:cNvSpPr>
          <p:nvPr>
            <p:ph type="sldNum" sz="quarter" idx="10"/>
          </p:nvPr>
        </p:nvSpPr>
        <p:spPr/>
        <p:txBody>
          <a:bodyPr/>
          <a:lstStyle/>
          <a:p>
            <a:fld id="{191422C9-2495-47AA-B201-BF726A2B5232}" type="slidenum">
              <a:rPr lang="en-GB" noProof="0" smtClean="0"/>
              <a:pPr/>
              <a:t>9</a:t>
            </a:fld>
            <a:endParaRPr lang="en-GB" noProof="0" dirty="0"/>
          </a:p>
        </p:txBody>
      </p:sp>
      <p:sp>
        <p:nvSpPr>
          <p:cNvPr id="4" name="Content Placeholder 3"/>
          <p:cNvSpPr>
            <a:spLocks noGrp="1"/>
          </p:cNvSpPr>
          <p:nvPr>
            <p:ph sz="quarter" idx="14"/>
          </p:nvPr>
        </p:nvSpPr>
        <p:spPr/>
        <p:txBody>
          <a:bodyPr/>
          <a:lstStyle/>
          <a:p>
            <a:r>
              <a:rPr lang="nb-NO" dirty="0"/>
              <a:t>Elkem vil bli en stabil og langsiktig kunde med </a:t>
            </a:r>
            <a:r>
              <a:rPr lang="nb-NO" dirty="0" err="1"/>
              <a:t>vekstpotensiale</a:t>
            </a:r>
            <a:endParaRPr lang="nb-NO" dirty="0"/>
          </a:p>
          <a:p>
            <a:r>
              <a:rPr lang="nb-NO" dirty="0"/>
              <a:t>Trenger langsiktige kontrakter – pris og avvirkning</a:t>
            </a:r>
          </a:p>
          <a:p>
            <a:r>
              <a:rPr lang="nb-NO" dirty="0" err="1"/>
              <a:t>Skogindustrien</a:t>
            </a:r>
            <a:r>
              <a:rPr lang="nb-NO" dirty="0"/>
              <a:t> må tenke nytt om sin plass i verdikjeden</a:t>
            </a:r>
          </a:p>
          <a:p>
            <a:endParaRPr lang="nb-NO" dirty="0"/>
          </a:p>
          <a:p>
            <a:endParaRPr lang="nb-NO" dirty="0"/>
          </a:p>
          <a:p>
            <a:r>
              <a:rPr lang="nb-NO" dirty="0"/>
              <a:t>Elkem har behov for opp til 700 000 til 1 millioner fastkubikk trevirke</a:t>
            </a:r>
          </a:p>
          <a:p>
            <a:r>
              <a:rPr lang="nb-NO" dirty="0"/>
              <a:t>Jobber med prosjekter i utlandet for å importere bærekraftig trekull til Norge</a:t>
            </a:r>
          </a:p>
          <a:p>
            <a:endParaRPr lang="nb-NO" dirty="0"/>
          </a:p>
          <a:p>
            <a:endParaRPr lang="en-GB" dirty="0"/>
          </a:p>
        </p:txBody>
      </p:sp>
      <p:sp>
        <p:nvSpPr>
          <p:cNvPr id="5" name="Text Placeholder 4"/>
          <p:cNvSpPr>
            <a:spLocks noGrp="1"/>
          </p:cNvSpPr>
          <p:nvPr>
            <p:ph type="body" sz="quarter" idx="16"/>
          </p:nvPr>
        </p:nvSpPr>
        <p:spPr/>
        <p:txBody>
          <a:bodyPr/>
          <a:lstStyle/>
          <a:p>
            <a:r>
              <a:rPr lang="nb-NO" dirty="0"/>
              <a:t>Muligheter for </a:t>
            </a:r>
            <a:r>
              <a:rPr lang="nb-NO" dirty="0" err="1"/>
              <a:t>skogindustrien</a:t>
            </a:r>
            <a:r>
              <a:rPr lang="nb-NO" dirty="0"/>
              <a:t> i Norge</a:t>
            </a:r>
            <a:endParaRPr lang="en-GB" dirty="0"/>
          </a:p>
          <a:p>
            <a:endParaRPr lang="en-GB" dirty="0"/>
          </a:p>
        </p:txBody>
      </p:sp>
      <p:sp>
        <p:nvSpPr>
          <p:cNvPr id="6" name="Text Placeholder 5"/>
          <p:cNvSpPr>
            <a:spLocks noGrp="1"/>
          </p:cNvSpPr>
          <p:nvPr>
            <p:ph type="body" sz="quarter" idx="18"/>
          </p:nvPr>
        </p:nvSpPr>
        <p:spPr/>
        <p:txBody>
          <a:bodyPr/>
          <a:lstStyle/>
          <a:p>
            <a:r>
              <a:rPr lang="en-GB" dirty="0" err="1"/>
              <a:t>Foto</a:t>
            </a:r>
            <a:r>
              <a:rPr lang="en-GB" dirty="0"/>
              <a:t> </a:t>
            </a:r>
            <a:r>
              <a:rPr lang="en-GB" dirty="0" err="1"/>
              <a:t>fra</a:t>
            </a:r>
            <a:r>
              <a:rPr lang="en-GB" dirty="0"/>
              <a:t> Elkem </a:t>
            </a:r>
            <a:r>
              <a:rPr lang="en-GB" dirty="0" err="1"/>
              <a:t>Salten</a:t>
            </a:r>
            <a:endParaRPr lang="en-GB" dirty="0"/>
          </a:p>
        </p:txBody>
      </p:sp>
      <p:sp>
        <p:nvSpPr>
          <p:cNvPr id="7" name="Title 6"/>
          <p:cNvSpPr>
            <a:spLocks noGrp="1"/>
          </p:cNvSpPr>
          <p:nvPr>
            <p:ph type="title"/>
          </p:nvPr>
        </p:nvSpPr>
        <p:spPr/>
        <p:txBody>
          <a:bodyPr/>
          <a:lstStyle/>
          <a:p>
            <a:r>
              <a:rPr lang="nb-NO" dirty="0"/>
              <a:t>Elkem behov er stort - vi trenger flere kilder</a:t>
            </a:r>
            <a:endParaRPr lang="en-GB" dirty="0"/>
          </a:p>
        </p:txBody>
      </p:sp>
      <p:pic>
        <p:nvPicPr>
          <p:cNvPr id="8"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18219" t="2556" r="24520" b="295"/>
          <a:stretch/>
        </p:blipFill>
        <p:spPr>
          <a:xfrm>
            <a:off x="4499992" y="429905"/>
            <a:ext cx="4249103" cy="4214675"/>
          </a:xfrm>
          <a:prstGeom prst="rect">
            <a:avLst/>
          </a:prstGeom>
        </p:spPr>
      </p:pic>
      <p:sp>
        <p:nvSpPr>
          <p:cNvPr id="9" name="Text Placeholder 10"/>
          <p:cNvSpPr txBox="1">
            <a:spLocks/>
          </p:cNvSpPr>
          <p:nvPr/>
        </p:nvSpPr>
        <p:spPr>
          <a:xfrm>
            <a:off x="395457" y="2931790"/>
            <a:ext cx="4105450" cy="240876"/>
          </a:xfrm>
          <a:prstGeom prst="rect">
            <a:avLst/>
          </a:prstGeom>
        </p:spPr>
        <p:txBody>
          <a:bodyPr vert="horz" lIns="0" tIns="0" rIns="0" bIns="0" rtlCol="0">
            <a:noAutofit/>
          </a:bodyPr>
          <a:lstStyle>
            <a:lvl1pPr marL="0" indent="0" algn="l" rtl="0" eaLnBrk="1" fontAlgn="base" hangingPunct="1">
              <a:lnSpc>
                <a:spcPct val="90000"/>
              </a:lnSpc>
              <a:spcBef>
                <a:spcPts val="300"/>
              </a:spcBef>
              <a:spcAft>
                <a:spcPts val="300"/>
              </a:spcAft>
              <a:buClr>
                <a:schemeClr val="accent1"/>
              </a:buClr>
              <a:buFontTx/>
              <a:buNone/>
              <a:defRPr sz="1200" b="1" i="0" cap="all" spc="50" baseline="0">
                <a:solidFill>
                  <a:schemeClr val="accent1"/>
                </a:solidFill>
                <a:latin typeface="Calibri Light" panose="020F0302020204030204" pitchFamily="34" charset="0"/>
                <a:ea typeface="Calibri Light" panose="020F0302020204030204" pitchFamily="34" charset="0"/>
                <a:cs typeface="Calibri Light" panose="020F0302020204030204" pitchFamily="34" charset="0"/>
              </a:defRPr>
            </a:lvl1pPr>
            <a:lvl2pPr marL="288000" indent="-144000" algn="l" rtl="0" eaLnBrk="1" fontAlgn="base" hangingPunct="1">
              <a:lnSpc>
                <a:spcPct val="90000"/>
              </a:lnSpc>
              <a:spcBef>
                <a:spcPts val="300"/>
              </a:spcBef>
              <a:spcAft>
                <a:spcPts val="300"/>
              </a:spcAft>
              <a:buClr>
                <a:schemeClr val="accent1"/>
              </a:buClr>
              <a:buFont typeface="Calibri Light" panose="020F0302020204030204" pitchFamily="34" charset="0"/>
              <a:buChar char="-"/>
              <a:defRPr sz="1400" b="0" i="0" baseline="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2pPr>
            <a:lvl3pPr marL="432000" indent="-142560" algn="l" rtl="0" eaLnBrk="1" fontAlgn="base" hangingPunct="1">
              <a:lnSpc>
                <a:spcPct val="90000"/>
              </a:lnSpc>
              <a:spcBef>
                <a:spcPts val="300"/>
              </a:spcBef>
              <a:spcAft>
                <a:spcPts val="300"/>
              </a:spcAft>
              <a:buClr>
                <a:schemeClr val="accent1"/>
              </a:buClr>
              <a:buFont typeface="Arial" panose="020B060402020202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3pPr>
            <a:lvl4pPr marL="576000" indent="-144000" algn="l" rtl="0" eaLnBrk="1" fontAlgn="base" hangingPunct="1">
              <a:lnSpc>
                <a:spcPct val="90000"/>
              </a:lnSpc>
              <a:spcBef>
                <a:spcPts val="300"/>
              </a:spcBef>
              <a:spcAft>
                <a:spcPts val="300"/>
              </a:spcAft>
              <a:buClr>
                <a:schemeClr val="accent1"/>
              </a:buClr>
              <a:buFont typeface="Calibri Light" panose="020F030202020403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4pPr>
            <a:lvl5pPr marL="720000" indent="-142560" algn="l" rtl="0" eaLnBrk="1" fontAlgn="base" hangingPunct="1">
              <a:lnSpc>
                <a:spcPct val="90000"/>
              </a:lnSpc>
              <a:spcBef>
                <a:spcPts val="300"/>
              </a:spcBef>
              <a:spcAft>
                <a:spcPts val="300"/>
              </a:spcAft>
              <a:buClr>
                <a:schemeClr val="accent1"/>
              </a:buClr>
              <a:buFont typeface="Arial" panose="020B060402020202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5pPr>
            <a:lvl6pPr marL="2212841" indent="-201167" algn="l" rtl="0" eaLnBrk="1" fontAlgn="base" hangingPunct="1">
              <a:spcBef>
                <a:spcPct val="0"/>
              </a:spcBef>
              <a:spcAft>
                <a:spcPct val="30000"/>
              </a:spcAft>
              <a:buClr>
                <a:srgbClr val="D7162A"/>
              </a:buClr>
              <a:buChar char="–"/>
              <a:defRPr>
                <a:solidFill>
                  <a:srgbClr val="000000"/>
                </a:solidFill>
                <a:latin typeface="+mn-lt"/>
              </a:defRPr>
            </a:lvl6pPr>
            <a:lvl7pPr marL="2615175" indent="-201167" algn="l" rtl="0" eaLnBrk="1" fontAlgn="base" hangingPunct="1">
              <a:spcBef>
                <a:spcPct val="0"/>
              </a:spcBef>
              <a:spcAft>
                <a:spcPct val="30000"/>
              </a:spcAft>
              <a:buClr>
                <a:srgbClr val="D7162A"/>
              </a:buClr>
              <a:buChar char="–"/>
              <a:defRPr>
                <a:solidFill>
                  <a:srgbClr val="000000"/>
                </a:solidFill>
                <a:latin typeface="+mn-lt"/>
              </a:defRPr>
            </a:lvl7pPr>
            <a:lvl8pPr marL="3017510" indent="-201167" algn="l" rtl="0" eaLnBrk="1" fontAlgn="base" hangingPunct="1">
              <a:spcBef>
                <a:spcPct val="0"/>
              </a:spcBef>
              <a:spcAft>
                <a:spcPct val="30000"/>
              </a:spcAft>
              <a:buClr>
                <a:srgbClr val="D7162A"/>
              </a:buClr>
              <a:buChar char="–"/>
              <a:defRPr>
                <a:solidFill>
                  <a:srgbClr val="000000"/>
                </a:solidFill>
                <a:latin typeface="+mn-lt"/>
              </a:defRPr>
            </a:lvl8pPr>
            <a:lvl9pPr marL="3419844" indent="-201167" algn="l" rtl="0" eaLnBrk="1" fontAlgn="base" hangingPunct="1">
              <a:spcBef>
                <a:spcPct val="0"/>
              </a:spcBef>
              <a:spcAft>
                <a:spcPct val="30000"/>
              </a:spcAft>
              <a:buClr>
                <a:srgbClr val="D7162A"/>
              </a:buClr>
              <a:buChar char="–"/>
              <a:defRPr>
                <a:solidFill>
                  <a:srgbClr val="000000"/>
                </a:solidFill>
                <a:latin typeface="+mn-lt"/>
              </a:defRPr>
            </a:lvl9pPr>
          </a:lstStyle>
          <a:p>
            <a:r>
              <a:rPr lang="nb-NO" kern="0" dirty="0"/>
              <a:t>Også Behov for å importere trekull</a:t>
            </a:r>
          </a:p>
        </p:txBody>
      </p:sp>
    </p:spTree>
    <p:extLst>
      <p:ext uri="{BB962C8B-B14F-4D97-AF65-F5344CB8AC3E}">
        <p14:creationId xmlns:p14="http://schemas.microsoft.com/office/powerpoint/2010/main" val="2155180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1422C9-2495-47AA-B201-BF726A2B5232}" type="slidenum">
              <a:rPr lang="en-GB" noProof="0" smtClean="0"/>
              <a:pPr/>
              <a:t>10</a:t>
            </a:fld>
            <a:endParaRPr lang="en-GB" noProof="0" dirty="0"/>
          </a:p>
        </p:txBody>
      </p:sp>
      <p:sp>
        <p:nvSpPr>
          <p:cNvPr id="29" name="Content Placeholder 28"/>
          <p:cNvSpPr>
            <a:spLocks noGrp="1"/>
          </p:cNvSpPr>
          <p:nvPr>
            <p:ph sz="quarter" idx="13"/>
          </p:nvPr>
        </p:nvSpPr>
        <p:spPr>
          <a:xfrm>
            <a:off x="395536" y="3718598"/>
            <a:ext cx="4105371" cy="925982"/>
          </a:xfrm>
        </p:spPr>
        <p:txBody>
          <a:bodyPr/>
          <a:lstStyle/>
          <a:p>
            <a:r>
              <a:rPr lang="en-GB" dirty="0" err="1"/>
              <a:t>Fornybar</a:t>
            </a:r>
            <a:r>
              <a:rPr lang="en-GB" dirty="0"/>
              <a:t> AS </a:t>
            </a:r>
            <a:r>
              <a:rPr lang="en-GB" dirty="0" err="1"/>
              <a:t>bør</a:t>
            </a:r>
            <a:r>
              <a:rPr lang="en-GB" dirty="0"/>
              <a:t> </a:t>
            </a:r>
            <a:r>
              <a:rPr lang="en-GB" dirty="0" err="1"/>
              <a:t>kunne</a:t>
            </a:r>
            <a:r>
              <a:rPr lang="en-GB" dirty="0"/>
              <a:t> </a:t>
            </a:r>
            <a:r>
              <a:rPr lang="en-GB" dirty="0" err="1"/>
              <a:t>gå</a:t>
            </a:r>
            <a:r>
              <a:rPr lang="en-GB" dirty="0"/>
              <a:t> inn </a:t>
            </a:r>
            <a:r>
              <a:rPr lang="en-GB" dirty="0" err="1"/>
              <a:t>på</a:t>
            </a:r>
            <a:r>
              <a:rPr lang="en-GB" dirty="0"/>
              <a:t> </a:t>
            </a:r>
            <a:r>
              <a:rPr lang="en-GB" dirty="0" err="1"/>
              <a:t>eiersiden</a:t>
            </a:r>
            <a:r>
              <a:rPr lang="en-GB" dirty="0"/>
              <a:t> i </a:t>
            </a:r>
            <a:r>
              <a:rPr lang="en-GB" dirty="0" err="1"/>
              <a:t>plantasje</a:t>
            </a:r>
            <a:r>
              <a:rPr lang="en-GB" dirty="0"/>
              <a:t> </a:t>
            </a:r>
            <a:r>
              <a:rPr lang="en-GB" dirty="0" err="1"/>
              <a:t>og</a:t>
            </a:r>
            <a:r>
              <a:rPr lang="en-GB" dirty="0"/>
              <a:t> </a:t>
            </a:r>
            <a:r>
              <a:rPr lang="en-GB" dirty="0" err="1"/>
              <a:t>karboniseringsanlegg</a:t>
            </a:r>
            <a:r>
              <a:rPr lang="en-GB" dirty="0"/>
              <a:t> </a:t>
            </a:r>
          </a:p>
          <a:p>
            <a:r>
              <a:rPr lang="en-GB" b="1" dirty="0" err="1"/>
              <a:t>Langsiktig</a:t>
            </a:r>
            <a:r>
              <a:rPr lang="en-GB" b="1" dirty="0"/>
              <a:t> </a:t>
            </a:r>
            <a:r>
              <a:rPr lang="en-GB" b="1" dirty="0" err="1"/>
              <a:t>kontrakt</a:t>
            </a:r>
            <a:r>
              <a:rPr lang="en-GB" b="1" dirty="0"/>
              <a:t> med </a:t>
            </a:r>
            <a:r>
              <a:rPr lang="en-GB" b="1" dirty="0" err="1"/>
              <a:t>norske</a:t>
            </a:r>
            <a:r>
              <a:rPr lang="en-GB" b="1" dirty="0"/>
              <a:t> </a:t>
            </a:r>
            <a:r>
              <a:rPr lang="en-GB" b="1" dirty="0" err="1"/>
              <a:t>smelteverk</a:t>
            </a:r>
            <a:r>
              <a:rPr lang="en-GB" b="1" dirty="0"/>
              <a:t> </a:t>
            </a:r>
            <a:r>
              <a:rPr lang="en-GB" dirty="0" err="1"/>
              <a:t>sikrer</a:t>
            </a:r>
            <a:r>
              <a:rPr lang="en-GB" dirty="0"/>
              <a:t> </a:t>
            </a:r>
            <a:r>
              <a:rPr lang="en-GB" dirty="0" err="1"/>
              <a:t>inntjening</a:t>
            </a:r>
            <a:r>
              <a:rPr lang="en-GB" dirty="0"/>
              <a:t> </a:t>
            </a:r>
            <a:r>
              <a:rPr lang="en-GB" dirty="0" err="1"/>
              <a:t>og</a:t>
            </a:r>
            <a:r>
              <a:rPr lang="en-GB" dirty="0"/>
              <a:t> </a:t>
            </a:r>
            <a:r>
              <a:rPr lang="en-GB" dirty="0" err="1"/>
              <a:t>kutt</a:t>
            </a:r>
            <a:r>
              <a:rPr lang="en-GB" dirty="0"/>
              <a:t> i </a:t>
            </a:r>
            <a:r>
              <a:rPr lang="en-GB" dirty="0" err="1"/>
              <a:t>norske</a:t>
            </a:r>
            <a:r>
              <a:rPr lang="en-GB" dirty="0"/>
              <a:t> </a:t>
            </a:r>
            <a:r>
              <a:rPr lang="en-GB" dirty="0" err="1"/>
              <a:t>klimagassutslipp</a:t>
            </a:r>
            <a:endParaRPr lang="en-GB" dirty="0"/>
          </a:p>
          <a:p>
            <a:endParaRPr lang="en-GB" dirty="0"/>
          </a:p>
        </p:txBody>
      </p:sp>
      <p:sp>
        <p:nvSpPr>
          <p:cNvPr id="30" name="Content Placeholder 29"/>
          <p:cNvSpPr>
            <a:spLocks noGrp="1"/>
          </p:cNvSpPr>
          <p:nvPr>
            <p:ph sz="quarter" idx="15"/>
          </p:nvPr>
        </p:nvSpPr>
        <p:spPr>
          <a:xfrm>
            <a:off x="4644008" y="3718598"/>
            <a:ext cx="4105085" cy="925982"/>
          </a:xfrm>
        </p:spPr>
        <p:txBody>
          <a:bodyPr/>
          <a:lstStyle/>
          <a:p>
            <a:r>
              <a:rPr lang="en-GB" dirty="0" err="1"/>
              <a:t>Dette</a:t>
            </a:r>
            <a:r>
              <a:rPr lang="en-GB" dirty="0"/>
              <a:t> </a:t>
            </a:r>
            <a:r>
              <a:rPr lang="en-GB" dirty="0" err="1"/>
              <a:t>er</a:t>
            </a:r>
            <a:r>
              <a:rPr lang="en-GB" dirty="0"/>
              <a:t> </a:t>
            </a:r>
            <a:r>
              <a:rPr lang="en-GB" b="1" dirty="0" err="1"/>
              <a:t>tidlig</a:t>
            </a:r>
            <a:r>
              <a:rPr lang="en-GB" b="1" dirty="0"/>
              <a:t> </a:t>
            </a:r>
            <a:r>
              <a:rPr lang="en-GB" b="1" dirty="0" err="1"/>
              <a:t>implementering</a:t>
            </a:r>
            <a:r>
              <a:rPr lang="en-GB" b="1" dirty="0"/>
              <a:t> </a:t>
            </a:r>
            <a:r>
              <a:rPr lang="en-GB" b="1" dirty="0" err="1"/>
              <a:t>av</a:t>
            </a:r>
            <a:r>
              <a:rPr lang="en-GB" b="1" dirty="0"/>
              <a:t> </a:t>
            </a:r>
            <a:r>
              <a:rPr lang="en-GB" b="1" dirty="0" err="1"/>
              <a:t>klimateknologi</a:t>
            </a:r>
            <a:r>
              <a:rPr lang="en-GB" b="1" dirty="0"/>
              <a:t> </a:t>
            </a:r>
            <a:r>
              <a:rPr lang="en-GB" dirty="0" err="1"/>
              <a:t>og</a:t>
            </a:r>
            <a:r>
              <a:rPr lang="en-GB" dirty="0"/>
              <a:t> </a:t>
            </a:r>
            <a:r>
              <a:rPr lang="en-GB" dirty="0" err="1"/>
              <a:t>innebærer</a:t>
            </a:r>
            <a:r>
              <a:rPr lang="en-GB" dirty="0"/>
              <a:t> </a:t>
            </a:r>
            <a:r>
              <a:rPr lang="en-GB" dirty="0" err="1"/>
              <a:t>høy</a:t>
            </a:r>
            <a:r>
              <a:rPr lang="en-GB" dirty="0"/>
              <a:t> </a:t>
            </a:r>
            <a:r>
              <a:rPr lang="en-GB" dirty="0" err="1"/>
              <a:t>markedsrisiko</a:t>
            </a:r>
            <a:r>
              <a:rPr lang="en-GB" dirty="0"/>
              <a:t> i </a:t>
            </a:r>
            <a:r>
              <a:rPr lang="en-GB" dirty="0" err="1"/>
              <a:t>tillegg</a:t>
            </a:r>
            <a:r>
              <a:rPr lang="en-GB" dirty="0"/>
              <a:t> </a:t>
            </a:r>
            <a:r>
              <a:rPr lang="en-GB" dirty="0" err="1"/>
              <a:t>til</a:t>
            </a:r>
            <a:r>
              <a:rPr lang="en-GB" dirty="0"/>
              <a:t> </a:t>
            </a:r>
            <a:r>
              <a:rPr lang="en-GB" dirty="0" err="1"/>
              <a:t>teknologirisiko</a:t>
            </a:r>
            <a:endParaRPr lang="en-GB" dirty="0"/>
          </a:p>
          <a:p>
            <a:endParaRPr lang="en-GB" dirty="0"/>
          </a:p>
        </p:txBody>
      </p:sp>
      <p:sp>
        <p:nvSpPr>
          <p:cNvPr id="31" name="Text Placeholder 30"/>
          <p:cNvSpPr>
            <a:spLocks noGrp="1"/>
          </p:cNvSpPr>
          <p:nvPr>
            <p:ph type="body" sz="quarter" idx="18"/>
          </p:nvPr>
        </p:nvSpPr>
        <p:spPr/>
        <p:txBody>
          <a:bodyPr/>
          <a:lstStyle/>
          <a:p>
            <a:endParaRPr lang="en-GB"/>
          </a:p>
        </p:txBody>
      </p:sp>
      <p:sp>
        <p:nvSpPr>
          <p:cNvPr id="5" name="Title 4"/>
          <p:cNvSpPr>
            <a:spLocks noGrp="1"/>
          </p:cNvSpPr>
          <p:nvPr>
            <p:ph type="title"/>
          </p:nvPr>
        </p:nvSpPr>
        <p:spPr>
          <a:ln>
            <a:noFill/>
          </a:ln>
        </p:spPr>
        <p:txBody>
          <a:bodyPr/>
          <a:lstStyle/>
          <a:p>
            <a:r>
              <a:rPr lang="en-GB" dirty="0"/>
              <a:t>For å </a:t>
            </a:r>
            <a:r>
              <a:rPr lang="en-GB" dirty="0" err="1"/>
              <a:t>sikre</a:t>
            </a:r>
            <a:r>
              <a:rPr lang="en-GB" dirty="0"/>
              <a:t> </a:t>
            </a:r>
            <a:r>
              <a:rPr lang="en-GB" dirty="0" err="1"/>
              <a:t>bærekraft</a:t>
            </a:r>
            <a:r>
              <a:rPr lang="en-GB" dirty="0"/>
              <a:t> </a:t>
            </a:r>
            <a:r>
              <a:rPr lang="en-GB" dirty="0" err="1"/>
              <a:t>må</a:t>
            </a:r>
            <a:r>
              <a:rPr lang="en-GB" dirty="0"/>
              <a:t> Elkem ha </a:t>
            </a:r>
            <a:r>
              <a:rPr lang="en-GB" dirty="0" err="1"/>
              <a:t>kontroll</a:t>
            </a:r>
            <a:r>
              <a:rPr lang="en-GB" dirty="0"/>
              <a:t> med hele </a:t>
            </a:r>
            <a:r>
              <a:rPr lang="en-GB" dirty="0" err="1"/>
              <a:t>verdikjeden</a:t>
            </a:r>
            <a:r>
              <a:rPr lang="en-GB" dirty="0"/>
              <a:t> </a:t>
            </a:r>
          </a:p>
        </p:txBody>
      </p:sp>
      <p:grpSp>
        <p:nvGrpSpPr>
          <p:cNvPr id="25" name="Group 24"/>
          <p:cNvGrpSpPr/>
          <p:nvPr/>
        </p:nvGrpSpPr>
        <p:grpSpPr>
          <a:xfrm>
            <a:off x="467544" y="1275608"/>
            <a:ext cx="8208912" cy="1820484"/>
            <a:chOff x="228600" y="1447800"/>
            <a:chExt cx="9545638" cy="2288324"/>
          </a:xfrm>
        </p:grpSpPr>
        <p:sp>
          <p:nvSpPr>
            <p:cNvPr id="6" name="Pentagon 5"/>
            <p:cNvSpPr/>
            <p:nvPr/>
          </p:nvSpPr>
          <p:spPr bwMode="auto">
            <a:xfrm>
              <a:off x="228600" y="1447800"/>
              <a:ext cx="1916771" cy="515587"/>
            </a:xfrm>
            <a:prstGeom prst="homePlate">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bg1"/>
                  </a:solidFill>
                  <a:effectLst/>
                  <a:latin typeface="Arial" charset="0"/>
                </a:rPr>
                <a:t>Planting</a:t>
              </a:r>
            </a:p>
          </p:txBody>
        </p:sp>
        <p:sp>
          <p:nvSpPr>
            <p:cNvPr id="7" name="Chevron 6"/>
            <p:cNvSpPr/>
            <p:nvPr/>
          </p:nvSpPr>
          <p:spPr bwMode="auto">
            <a:xfrm>
              <a:off x="1932374"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rPr>
                <a:t>Hogst</a:t>
              </a:r>
              <a:endParaRPr lang="en-US" sz="1200" b="1" dirty="0">
                <a:solidFill>
                  <a:schemeClr val="bg1"/>
                </a:solidFill>
              </a:endParaRPr>
            </a:p>
          </p:txBody>
        </p:sp>
        <p:sp>
          <p:nvSpPr>
            <p:cNvPr id="8" name="Chevron 7"/>
            <p:cNvSpPr/>
            <p:nvPr/>
          </p:nvSpPr>
          <p:spPr bwMode="auto">
            <a:xfrm>
              <a:off x="3458147"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a:solidFill>
                    <a:schemeClr val="bg1"/>
                  </a:solidFill>
                </a:rPr>
                <a:t>Transport</a:t>
              </a:r>
            </a:p>
          </p:txBody>
        </p:sp>
        <p:sp>
          <p:nvSpPr>
            <p:cNvPr id="9" name="Chevron 8"/>
            <p:cNvSpPr/>
            <p:nvPr/>
          </p:nvSpPr>
          <p:spPr bwMode="auto">
            <a:xfrm>
              <a:off x="4983920"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rPr>
                <a:t>Karbonisering</a:t>
              </a:r>
              <a:endParaRPr lang="en-US" sz="1200" b="1" dirty="0">
                <a:solidFill>
                  <a:schemeClr val="bg1"/>
                </a:solidFill>
              </a:endParaRPr>
            </a:p>
          </p:txBody>
        </p:sp>
        <p:sp>
          <p:nvSpPr>
            <p:cNvPr id="10" name="Chevron 9"/>
            <p:cNvSpPr/>
            <p:nvPr/>
          </p:nvSpPr>
          <p:spPr bwMode="auto">
            <a:xfrm>
              <a:off x="6509693"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a:solidFill>
                    <a:schemeClr val="bg1"/>
                  </a:solidFill>
                </a:rPr>
                <a:t>Transport</a:t>
              </a:r>
            </a:p>
          </p:txBody>
        </p:sp>
        <p:sp>
          <p:nvSpPr>
            <p:cNvPr id="11" name="Chevron 10"/>
            <p:cNvSpPr/>
            <p:nvPr/>
          </p:nvSpPr>
          <p:spPr bwMode="auto">
            <a:xfrm>
              <a:off x="8035468"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rPr>
                <a:t>Smelteverks</a:t>
              </a:r>
              <a:r>
                <a:rPr lang="en-US" sz="1200" b="1" dirty="0">
                  <a:solidFill>
                    <a:schemeClr val="bg1"/>
                  </a:solidFill>
                </a:rPr>
                <a:t>-</a:t>
              </a:r>
            </a:p>
            <a:p>
              <a:r>
                <a:rPr lang="en-US" sz="1200" b="1" dirty="0" err="1">
                  <a:solidFill>
                    <a:schemeClr val="bg1"/>
                  </a:solidFill>
                </a:rPr>
                <a:t>produksjon</a:t>
              </a:r>
              <a:endParaRPr lang="en-US" sz="1200" b="1" dirty="0">
                <a:solidFill>
                  <a:schemeClr val="bg1"/>
                </a:solidFill>
              </a:endParaRPr>
            </a:p>
          </p:txBody>
        </p:sp>
        <p:pic>
          <p:nvPicPr>
            <p:cNvPr id="12" name="Picture 2" descr="http://thumbs.dreamstime.com/x/eucalyptus-log-186884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5577" y="2016505"/>
              <a:ext cx="1501349" cy="1002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3"/>
            <a:stretch>
              <a:fillRect/>
            </a:stretch>
          </p:blipFill>
          <p:spPr>
            <a:xfrm>
              <a:off x="228601" y="2016506"/>
              <a:ext cx="1648848" cy="1002149"/>
            </a:xfrm>
            <a:prstGeom prst="rect">
              <a:avLst/>
            </a:prstGeom>
          </p:spPr>
        </p:pic>
        <p:pic>
          <p:nvPicPr>
            <p:cNvPr id="14" name="Picture 6" descr="http://www.loggingon.net/userfiles/Image/news/February%202013/Owner-driver%20log%20truck%20Eucalypt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5054" y="2016506"/>
              <a:ext cx="1508444" cy="10021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rotWithShape="1">
            <a:blip r:embed="rId5" cstate="print"/>
            <a:srcRect l="32621" t="45695" r="34079" b="23550"/>
            <a:stretch/>
          </p:blipFill>
          <p:spPr bwMode="auto">
            <a:xfrm>
              <a:off x="7987430" y="2016506"/>
              <a:ext cx="1565732" cy="1002150"/>
            </a:xfrm>
            <a:prstGeom prst="rect">
              <a:avLst/>
            </a:prstGeom>
            <a:noFill/>
            <a:ln w="9525">
              <a:noFill/>
              <a:miter lim="800000"/>
              <a:headEnd/>
              <a:tailEnd/>
            </a:ln>
            <a:effectLst/>
          </p:spPr>
        </p:pic>
        <p:pic>
          <p:nvPicPr>
            <p:cNvPr id="16" name="Picture 8" descr="https://encrypted-tbn1.gstatic.com/images?q=tbn:ANd9GcQ1_Z9eL07ue5gIamQEyKw6OR8Q_tvdEdi9Ey0A4ovQlA_R6mkfc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0732" y="2014938"/>
              <a:ext cx="1442704" cy="1003718"/>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2"/>
            <p:cNvSpPr txBox="1">
              <a:spLocks/>
            </p:cNvSpPr>
            <p:nvPr/>
          </p:nvSpPr>
          <p:spPr bwMode="auto">
            <a:xfrm>
              <a:off x="228600" y="2997896"/>
              <a:ext cx="1703773"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Plantasje</a:t>
              </a:r>
              <a:endParaRPr lang="en-US" sz="1200" kern="0" dirty="0"/>
            </a:p>
          </p:txBody>
        </p:sp>
        <p:sp>
          <p:nvSpPr>
            <p:cNvPr id="19" name="Content Placeholder 2"/>
            <p:cNvSpPr txBox="1">
              <a:spLocks/>
            </p:cNvSpPr>
            <p:nvPr/>
          </p:nvSpPr>
          <p:spPr bwMode="auto">
            <a:xfrm>
              <a:off x="1932373"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Hogst</a:t>
              </a:r>
              <a:r>
                <a:rPr lang="en-US" sz="1200" kern="0" dirty="0"/>
                <a:t> </a:t>
              </a:r>
              <a:r>
                <a:rPr lang="en-US" sz="1200" kern="0" dirty="0" err="1"/>
                <a:t>etter</a:t>
              </a:r>
              <a:r>
                <a:rPr lang="en-US" sz="1200" kern="0" dirty="0"/>
                <a:t> 7 </a:t>
              </a:r>
              <a:r>
                <a:rPr lang="en-US" sz="1200" kern="0" dirty="0" err="1"/>
                <a:t>år</a:t>
              </a:r>
              <a:endParaRPr lang="en-US" sz="1200" kern="0" dirty="0"/>
            </a:p>
          </p:txBody>
        </p:sp>
        <p:sp>
          <p:nvSpPr>
            <p:cNvPr id="20" name="Content Placeholder 2"/>
            <p:cNvSpPr txBox="1">
              <a:spLocks/>
            </p:cNvSpPr>
            <p:nvPr/>
          </p:nvSpPr>
          <p:spPr bwMode="auto">
            <a:xfrm>
              <a:off x="3458575"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a:t>Intern transport</a:t>
              </a:r>
            </a:p>
          </p:txBody>
        </p:sp>
        <p:sp>
          <p:nvSpPr>
            <p:cNvPr id="21" name="Content Placeholder 2"/>
            <p:cNvSpPr txBox="1">
              <a:spLocks/>
            </p:cNvSpPr>
            <p:nvPr/>
          </p:nvSpPr>
          <p:spPr bwMode="auto">
            <a:xfrm>
              <a:off x="5014154"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Karbonisering</a:t>
              </a:r>
              <a:r>
                <a:rPr lang="en-US" sz="1200" kern="0" dirty="0"/>
                <a:t> / </a:t>
              </a:r>
              <a:r>
                <a:rPr lang="en-US" sz="1200" kern="0" dirty="0" err="1"/>
                <a:t>trekull-produksjon</a:t>
              </a:r>
              <a:endParaRPr lang="en-US" sz="1200" kern="0" dirty="0"/>
            </a:p>
          </p:txBody>
        </p:sp>
        <p:sp>
          <p:nvSpPr>
            <p:cNvPr id="22" name="Content Placeholder 2"/>
            <p:cNvSpPr txBox="1">
              <a:spLocks/>
            </p:cNvSpPr>
            <p:nvPr/>
          </p:nvSpPr>
          <p:spPr bwMode="auto">
            <a:xfrm>
              <a:off x="6496736"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a:t>Transport </a:t>
              </a:r>
              <a:r>
                <a:rPr lang="en-US" sz="1200" kern="0" dirty="0" err="1"/>
                <a:t>av</a:t>
              </a:r>
              <a:r>
                <a:rPr lang="en-US" sz="1200" kern="0" dirty="0"/>
                <a:t> </a:t>
              </a:r>
              <a:r>
                <a:rPr lang="en-US" sz="1200" kern="0" dirty="0" err="1"/>
                <a:t>trekull</a:t>
              </a:r>
              <a:r>
                <a:rPr lang="en-US" sz="1200" kern="0" dirty="0"/>
                <a:t> </a:t>
              </a:r>
              <a:r>
                <a:rPr lang="en-US" sz="1200" kern="0" dirty="0" err="1"/>
                <a:t>til</a:t>
              </a:r>
              <a:r>
                <a:rPr lang="en-US" sz="1200" kern="0" dirty="0"/>
                <a:t> Norge</a:t>
              </a:r>
            </a:p>
          </p:txBody>
        </p:sp>
        <p:sp>
          <p:nvSpPr>
            <p:cNvPr id="23" name="Content Placeholder 2"/>
            <p:cNvSpPr txBox="1">
              <a:spLocks/>
            </p:cNvSpPr>
            <p:nvPr/>
          </p:nvSpPr>
          <p:spPr bwMode="auto">
            <a:xfrm>
              <a:off x="7963436"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Trekull</a:t>
              </a:r>
              <a:r>
                <a:rPr lang="en-US" sz="1200" kern="0" dirty="0"/>
                <a:t> </a:t>
              </a:r>
              <a:r>
                <a:rPr lang="en-US" sz="1200" kern="0" dirty="0" err="1"/>
                <a:t>som</a:t>
              </a:r>
              <a:r>
                <a:rPr lang="en-US" sz="1200" kern="0" dirty="0"/>
                <a:t> </a:t>
              </a:r>
              <a:r>
                <a:rPr lang="en-US" sz="1200" kern="0" dirty="0" err="1"/>
                <a:t>reduserer</a:t>
              </a:r>
              <a:r>
                <a:rPr lang="en-US" sz="1200" kern="0" dirty="0"/>
                <a:t> </a:t>
              </a:r>
              <a:r>
                <a:rPr lang="en-US" sz="1200" kern="0" dirty="0" err="1"/>
                <a:t>norske</a:t>
              </a:r>
              <a:r>
                <a:rPr lang="en-US" sz="1200" kern="0" dirty="0"/>
                <a:t> </a:t>
              </a:r>
              <a:r>
                <a:rPr lang="en-US" sz="1200" kern="0" dirty="0" err="1"/>
                <a:t>utslipp</a:t>
              </a:r>
              <a:endParaRPr lang="en-US" sz="1200" kern="0" dirty="0"/>
            </a:p>
          </p:txBody>
        </p:sp>
        <p:pic>
          <p:nvPicPr>
            <p:cNvPr id="24" name="Picture 23"/>
            <p:cNvPicPr>
              <a:picLocks noChangeAspect="1"/>
            </p:cNvPicPr>
            <p:nvPr/>
          </p:nvPicPr>
          <p:blipFill>
            <a:blip r:embed="rId7"/>
            <a:stretch>
              <a:fillRect/>
            </a:stretch>
          </p:blipFill>
          <p:spPr>
            <a:xfrm>
              <a:off x="5001627" y="2029122"/>
              <a:ext cx="1464873" cy="989532"/>
            </a:xfrm>
            <a:prstGeom prst="rect">
              <a:avLst/>
            </a:prstGeom>
          </p:spPr>
        </p:pic>
      </p:grpSp>
      <p:sp>
        <p:nvSpPr>
          <p:cNvPr id="32" name="Pentagon 31"/>
          <p:cNvSpPr/>
          <p:nvPr/>
        </p:nvSpPr>
        <p:spPr bwMode="auto">
          <a:xfrm>
            <a:off x="395535" y="3147814"/>
            <a:ext cx="5436383" cy="406702"/>
          </a:xfrm>
          <a:prstGeom prst="homePlate">
            <a:avLst/>
          </a:prstGeom>
          <a:gradFill>
            <a:gsLst>
              <a:gs pos="33000">
                <a:schemeClr val="accent4"/>
              </a:gs>
              <a:gs pos="100000">
                <a:schemeClr val="accent4">
                  <a:lumMod val="20000"/>
                  <a:lumOff val="80000"/>
                </a:schemeClr>
              </a:gs>
            </a:gsLst>
            <a:lin ang="0" scaled="1"/>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400" b="1" dirty="0">
                <a:solidFill>
                  <a:schemeClr val="bg1"/>
                </a:solidFill>
                <a:latin typeface="+mj-lt"/>
              </a:rPr>
              <a:t>“</a:t>
            </a:r>
            <a:r>
              <a:rPr lang="en-US" sz="1400" b="1" dirty="0" err="1">
                <a:solidFill>
                  <a:schemeClr val="bg1"/>
                </a:solidFill>
                <a:latin typeface="+mj-lt"/>
              </a:rPr>
              <a:t>Fornybar</a:t>
            </a:r>
            <a:r>
              <a:rPr lang="en-US" sz="1400" b="1" dirty="0">
                <a:solidFill>
                  <a:schemeClr val="bg1"/>
                </a:solidFill>
                <a:latin typeface="+mj-lt"/>
              </a:rPr>
              <a:t> AS”</a:t>
            </a:r>
          </a:p>
        </p:txBody>
      </p:sp>
    </p:spTree>
    <p:extLst>
      <p:ext uri="{BB962C8B-B14F-4D97-AF65-F5344CB8AC3E}">
        <p14:creationId xmlns:p14="http://schemas.microsoft.com/office/powerpoint/2010/main" val="1526716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1422C9-2495-47AA-B201-BF726A2B5232}" type="slidenum">
              <a:rPr lang="en-GB" noProof="0" smtClean="0"/>
              <a:pPr/>
              <a:t>11</a:t>
            </a:fld>
            <a:endParaRPr lang="en-GB" noProof="0" dirty="0"/>
          </a:p>
        </p:txBody>
      </p:sp>
      <p:sp>
        <p:nvSpPr>
          <p:cNvPr id="29" name="Content Placeholder 28"/>
          <p:cNvSpPr>
            <a:spLocks noGrp="1"/>
          </p:cNvSpPr>
          <p:nvPr>
            <p:ph sz="quarter" idx="13"/>
          </p:nvPr>
        </p:nvSpPr>
        <p:spPr>
          <a:xfrm>
            <a:off x="395536" y="3718598"/>
            <a:ext cx="4105371" cy="925982"/>
          </a:xfrm>
        </p:spPr>
        <p:txBody>
          <a:bodyPr/>
          <a:lstStyle/>
          <a:p>
            <a:r>
              <a:rPr lang="en-GB" dirty="0" err="1"/>
              <a:t>Fornybar</a:t>
            </a:r>
            <a:r>
              <a:rPr lang="en-GB" dirty="0"/>
              <a:t> AS </a:t>
            </a:r>
            <a:r>
              <a:rPr lang="en-GB" dirty="0" err="1"/>
              <a:t>bør</a:t>
            </a:r>
            <a:r>
              <a:rPr lang="en-GB" dirty="0"/>
              <a:t> </a:t>
            </a:r>
            <a:r>
              <a:rPr lang="en-GB" dirty="0" err="1"/>
              <a:t>kunne</a:t>
            </a:r>
            <a:r>
              <a:rPr lang="en-GB" dirty="0"/>
              <a:t> </a:t>
            </a:r>
            <a:r>
              <a:rPr lang="en-GB" dirty="0" err="1"/>
              <a:t>gå</a:t>
            </a:r>
            <a:r>
              <a:rPr lang="en-GB" dirty="0"/>
              <a:t> inn </a:t>
            </a:r>
            <a:r>
              <a:rPr lang="en-GB" dirty="0" err="1"/>
              <a:t>på</a:t>
            </a:r>
            <a:r>
              <a:rPr lang="en-GB" dirty="0"/>
              <a:t> </a:t>
            </a:r>
            <a:r>
              <a:rPr lang="en-GB" dirty="0" err="1"/>
              <a:t>eiersiden</a:t>
            </a:r>
            <a:r>
              <a:rPr lang="en-GB" dirty="0"/>
              <a:t> i </a:t>
            </a:r>
            <a:r>
              <a:rPr lang="en-GB" dirty="0" err="1"/>
              <a:t>plantasje</a:t>
            </a:r>
            <a:r>
              <a:rPr lang="en-GB" dirty="0"/>
              <a:t> </a:t>
            </a:r>
            <a:r>
              <a:rPr lang="en-GB" dirty="0" err="1"/>
              <a:t>og</a:t>
            </a:r>
            <a:r>
              <a:rPr lang="en-GB" dirty="0"/>
              <a:t> </a:t>
            </a:r>
            <a:r>
              <a:rPr lang="en-GB" dirty="0" err="1"/>
              <a:t>karboniseringsanlegg</a:t>
            </a:r>
            <a:r>
              <a:rPr lang="en-GB" dirty="0"/>
              <a:t> </a:t>
            </a:r>
          </a:p>
          <a:p>
            <a:r>
              <a:rPr lang="en-GB" b="1" dirty="0" err="1"/>
              <a:t>Langsiktig</a:t>
            </a:r>
            <a:r>
              <a:rPr lang="en-GB" b="1" dirty="0"/>
              <a:t> </a:t>
            </a:r>
            <a:r>
              <a:rPr lang="en-GB" b="1" dirty="0" err="1"/>
              <a:t>kontrakt</a:t>
            </a:r>
            <a:r>
              <a:rPr lang="en-GB" b="1" dirty="0"/>
              <a:t> med </a:t>
            </a:r>
            <a:r>
              <a:rPr lang="en-GB" b="1" dirty="0" err="1"/>
              <a:t>norske</a:t>
            </a:r>
            <a:r>
              <a:rPr lang="en-GB" b="1" dirty="0"/>
              <a:t> </a:t>
            </a:r>
            <a:r>
              <a:rPr lang="en-GB" b="1" dirty="0" err="1"/>
              <a:t>smelteverk</a:t>
            </a:r>
            <a:r>
              <a:rPr lang="en-GB" b="1" dirty="0"/>
              <a:t> </a:t>
            </a:r>
            <a:r>
              <a:rPr lang="en-GB" dirty="0" err="1"/>
              <a:t>sikrer</a:t>
            </a:r>
            <a:r>
              <a:rPr lang="en-GB" dirty="0"/>
              <a:t> </a:t>
            </a:r>
            <a:r>
              <a:rPr lang="en-GB" dirty="0" err="1"/>
              <a:t>inntjening</a:t>
            </a:r>
            <a:r>
              <a:rPr lang="en-GB" dirty="0"/>
              <a:t> </a:t>
            </a:r>
            <a:r>
              <a:rPr lang="en-GB" dirty="0" err="1"/>
              <a:t>og</a:t>
            </a:r>
            <a:r>
              <a:rPr lang="en-GB" dirty="0"/>
              <a:t> </a:t>
            </a:r>
            <a:r>
              <a:rPr lang="en-GB" dirty="0" err="1"/>
              <a:t>kutt</a:t>
            </a:r>
            <a:r>
              <a:rPr lang="en-GB" dirty="0"/>
              <a:t> i </a:t>
            </a:r>
            <a:r>
              <a:rPr lang="en-GB" dirty="0" err="1"/>
              <a:t>norske</a:t>
            </a:r>
            <a:r>
              <a:rPr lang="en-GB" dirty="0"/>
              <a:t> </a:t>
            </a:r>
            <a:r>
              <a:rPr lang="en-GB" dirty="0" err="1"/>
              <a:t>klimagassutslipp</a:t>
            </a:r>
            <a:endParaRPr lang="en-GB" dirty="0"/>
          </a:p>
          <a:p>
            <a:endParaRPr lang="en-GB" dirty="0"/>
          </a:p>
        </p:txBody>
      </p:sp>
      <p:sp>
        <p:nvSpPr>
          <p:cNvPr id="30" name="Content Placeholder 29"/>
          <p:cNvSpPr>
            <a:spLocks noGrp="1"/>
          </p:cNvSpPr>
          <p:nvPr>
            <p:ph sz="quarter" idx="15"/>
          </p:nvPr>
        </p:nvSpPr>
        <p:spPr>
          <a:xfrm>
            <a:off x="4644008" y="3718598"/>
            <a:ext cx="4105085" cy="925982"/>
          </a:xfrm>
        </p:spPr>
        <p:txBody>
          <a:bodyPr/>
          <a:lstStyle/>
          <a:p>
            <a:r>
              <a:rPr lang="en-GB" dirty="0" err="1"/>
              <a:t>Dette</a:t>
            </a:r>
            <a:r>
              <a:rPr lang="en-GB" dirty="0"/>
              <a:t> </a:t>
            </a:r>
            <a:r>
              <a:rPr lang="en-GB" dirty="0" err="1"/>
              <a:t>er</a:t>
            </a:r>
            <a:r>
              <a:rPr lang="en-GB" dirty="0"/>
              <a:t> </a:t>
            </a:r>
            <a:r>
              <a:rPr lang="en-GB" b="1" dirty="0" err="1"/>
              <a:t>tidlig</a:t>
            </a:r>
            <a:r>
              <a:rPr lang="en-GB" b="1" dirty="0"/>
              <a:t> </a:t>
            </a:r>
            <a:r>
              <a:rPr lang="en-GB" b="1" dirty="0" err="1"/>
              <a:t>implementering</a:t>
            </a:r>
            <a:r>
              <a:rPr lang="en-GB" b="1" dirty="0"/>
              <a:t> </a:t>
            </a:r>
            <a:r>
              <a:rPr lang="en-GB" b="1" dirty="0" err="1"/>
              <a:t>av</a:t>
            </a:r>
            <a:r>
              <a:rPr lang="en-GB" b="1" dirty="0"/>
              <a:t> </a:t>
            </a:r>
            <a:r>
              <a:rPr lang="en-GB" b="1" dirty="0" err="1"/>
              <a:t>klimateknologi</a:t>
            </a:r>
            <a:r>
              <a:rPr lang="en-GB" b="1" dirty="0"/>
              <a:t> </a:t>
            </a:r>
            <a:r>
              <a:rPr lang="en-GB" dirty="0" err="1"/>
              <a:t>og</a:t>
            </a:r>
            <a:r>
              <a:rPr lang="en-GB" dirty="0"/>
              <a:t> </a:t>
            </a:r>
            <a:r>
              <a:rPr lang="en-GB" dirty="0" err="1"/>
              <a:t>innebærer</a:t>
            </a:r>
            <a:r>
              <a:rPr lang="en-GB" dirty="0"/>
              <a:t> </a:t>
            </a:r>
            <a:r>
              <a:rPr lang="en-GB" dirty="0" err="1"/>
              <a:t>høy</a:t>
            </a:r>
            <a:r>
              <a:rPr lang="en-GB" dirty="0"/>
              <a:t> </a:t>
            </a:r>
            <a:r>
              <a:rPr lang="en-GB" dirty="0" err="1"/>
              <a:t>markedsrisiko</a:t>
            </a:r>
            <a:r>
              <a:rPr lang="en-GB" dirty="0"/>
              <a:t> i </a:t>
            </a:r>
            <a:r>
              <a:rPr lang="en-GB" dirty="0" err="1"/>
              <a:t>tillegg</a:t>
            </a:r>
            <a:r>
              <a:rPr lang="en-GB" dirty="0"/>
              <a:t> </a:t>
            </a:r>
            <a:r>
              <a:rPr lang="en-GB" dirty="0" err="1"/>
              <a:t>til</a:t>
            </a:r>
            <a:r>
              <a:rPr lang="en-GB" dirty="0"/>
              <a:t> </a:t>
            </a:r>
            <a:r>
              <a:rPr lang="en-GB" dirty="0" err="1"/>
              <a:t>teknologirisiko</a:t>
            </a:r>
            <a:endParaRPr lang="en-GB" dirty="0"/>
          </a:p>
          <a:p>
            <a:endParaRPr lang="en-GB" dirty="0"/>
          </a:p>
        </p:txBody>
      </p:sp>
      <p:sp>
        <p:nvSpPr>
          <p:cNvPr id="31" name="Text Placeholder 30"/>
          <p:cNvSpPr>
            <a:spLocks noGrp="1"/>
          </p:cNvSpPr>
          <p:nvPr>
            <p:ph type="body" sz="quarter" idx="18"/>
          </p:nvPr>
        </p:nvSpPr>
        <p:spPr/>
        <p:txBody>
          <a:bodyPr/>
          <a:lstStyle/>
          <a:p>
            <a:endParaRPr lang="en-GB"/>
          </a:p>
        </p:txBody>
      </p:sp>
      <p:sp>
        <p:nvSpPr>
          <p:cNvPr id="5" name="Title 4"/>
          <p:cNvSpPr>
            <a:spLocks noGrp="1"/>
          </p:cNvSpPr>
          <p:nvPr>
            <p:ph type="title"/>
          </p:nvPr>
        </p:nvSpPr>
        <p:spPr>
          <a:ln>
            <a:noFill/>
          </a:ln>
        </p:spPr>
        <p:txBody>
          <a:bodyPr/>
          <a:lstStyle/>
          <a:p>
            <a:r>
              <a:rPr lang="en-GB" dirty="0"/>
              <a:t>For å </a:t>
            </a:r>
            <a:r>
              <a:rPr lang="en-GB" dirty="0" err="1"/>
              <a:t>sikre</a:t>
            </a:r>
            <a:r>
              <a:rPr lang="en-GB" dirty="0"/>
              <a:t> </a:t>
            </a:r>
            <a:r>
              <a:rPr lang="en-GB" dirty="0" err="1"/>
              <a:t>bærekraft</a:t>
            </a:r>
            <a:r>
              <a:rPr lang="en-GB" dirty="0"/>
              <a:t> </a:t>
            </a:r>
            <a:r>
              <a:rPr lang="en-GB" dirty="0" err="1"/>
              <a:t>må</a:t>
            </a:r>
            <a:r>
              <a:rPr lang="en-GB" dirty="0"/>
              <a:t> Elkem ha </a:t>
            </a:r>
            <a:r>
              <a:rPr lang="en-GB" dirty="0" err="1"/>
              <a:t>kontroll</a:t>
            </a:r>
            <a:r>
              <a:rPr lang="en-GB" dirty="0"/>
              <a:t> med hele </a:t>
            </a:r>
            <a:r>
              <a:rPr lang="en-GB" dirty="0" err="1"/>
              <a:t>verdikjeden</a:t>
            </a:r>
            <a:r>
              <a:rPr lang="en-GB" dirty="0"/>
              <a:t> </a:t>
            </a:r>
          </a:p>
        </p:txBody>
      </p:sp>
      <p:grpSp>
        <p:nvGrpSpPr>
          <p:cNvPr id="25" name="Group 24"/>
          <p:cNvGrpSpPr/>
          <p:nvPr/>
        </p:nvGrpSpPr>
        <p:grpSpPr>
          <a:xfrm>
            <a:off x="467544" y="1275608"/>
            <a:ext cx="8208912" cy="1820484"/>
            <a:chOff x="228600" y="1447800"/>
            <a:chExt cx="9545638" cy="2288324"/>
          </a:xfrm>
        </p:grpSpPr>
        <p:sp>
          <p:nvSpPr>
            <p:cNvPr id="6" name="Pentagon 5"/>
            <p:cNvSpPr/>
            <p:nvPr/>
          </p:nvSpPr>
          <p:spPr bwMode="auto">
            <a:xfrm>
              <a:off x="228600" y="1447800"/>
              <a:ext cx="1916771" cy="515587"/>
            </a:xfrm>
            <a:prstGeom prst="homePlate">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bg1"/>
                  </a:solidFill>
                  <a:effectLst/>
                  <a:latin typeface="Arial" charset="0"/>
                </a:rPr>
                <a:t>Planting</a:t>
              </a:r>
            </a:p>
          </p:txBody>
        </p:sp>
        <p:sp>
          <p:nvSpPr>
            <p:cNvPr id="7" name="Chevron 6"/>
            <p:cNvSpPr/>
            <p:nvPr/>
          </p:nvSpPr>
          <p:spPr bwMode="auto">
            <a:xfrm>
              <a:off x="1932374"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rPr>
                <a:t>Hogst</a:t>
              </a:r>
              <a:endParaRPr lang="en-US" sz="1200" b="1" dirty="0">
                <a:solidFill>
                  <a:schemeClr val="bg1"/>
                </a:solidFill>
              </a:endParaRPr>
            </a:p>
          </p:txBody>
        </p:sp>
        <p:sp>
          <p:nvSpPr>
            <p:cNvPr id="8" name="Chevron 7"/>
            <p:cNvSpPr/>
            <p:nvPr/>
          </p:nvSpPr>
          <p:spPr bwMode="auto">
            <a:xfrm>
              <a:off x="3458147"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a:solidFill>
                    <a:schemeClr val="bg1"/>
                  </a:solidFill>
                </a:rPr>
                <a:t>Transport</a:t>
              </a:r>
            </a:p>
          </p:txBody>
        </p:sp>
        <p:sp>
          <p:nvSpPr>
            <p:cNvPr id="9" name="Chevron 8"/>
            <p:cNvSpPr/>
            <p:nvPr/>
          </p:nvSpPr>
          <p:spPr bwMode="auto">
            <a:xfrm>
              <a:off x="4983920"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rPr>
                <a:t>Karbonisering</a:t>
              </a:r>
              <a:endParaRPr lang="en-US" sz="1200" b="1" dirty="0">
                <a:solidFill>
                  <a:schemeClr val="bg1"/>
                </a:solidFill>
              </a:endParaRPr>
            </a:p>
          </p:txBody>
        </p:sp>
        <p:sp>
          <p:nvSpPr>
            <p:cNvPr id="10" name="Chevron 9"/>
            <p:cNvSpPr/>
            <p:nvPr/>
          </p:nvSpPr>
          <p:spPr bwMode="auto">
            <a:xfrm>
              <a:off x="6509693"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a:solidFill>
                    <a:schemeClr val="bg1"/>
                  </a:solidFill>
                </a:rPr>
                <a:t>Transport</a:t>
              </a:r>
            </a:p>
          </p:txBody>
        </p:sp>
        <p:sp>
          <p:nvSpPr>
            <p:cNvPr id="11" name="Chevron 10"/>
            <p:cNvSpPr/>
            <p:nvPr/>
          </p:nvSpPr>
          <p:spPr bwMode="auto">
            <a:xfrm>
              <a:off x="8035468" y="1447800"/>
              <a:ext cx="1738770" cy="515588"/>
            </a:xfrm>
            <a:prstGeom prst="chevron">
              <a:avLst/>
            </a:prstGeom>
            <a:gradFill flip="none" rotWithShape="1">
              <a:gsLst>
                <a:gs pos="49000">
                  <a:schemeClr val="accent1"/>
                </a:gs>
                <a:gs pos="100000">
                  <a:schemeClr val="accent1">
                    <a:lumMod val="30000"/>
                    <a:lumOff val="70000"/>
                  </a:schemeClr>
                </a:gs>
              </a:gsLst>
              <a:lin ang="0" scaled="1"/>
              <a:tileRect/>
            </a:gradFill>
            <a:ln w="9525" cap="flat" cmpd="sng" algn="ctr">
              <a:noFill/>
              <a:prstDash val="solid"/>
              <a:round/>
              <a:headEnd type="none" w="med" len="med"/>
              <a:tailEnd type="triangle" w="med" len="med"/>
            </a:ln>
            <a:effectLst/>
          </p:spPr>
          <p:txBody>
            <a:bodyPr vert="horz" wrap="square" lIns="0" tIns="46800" rIns="0" bIns="46800" numCol="1" rtlCol="0" anchor="ctr" anchorCtr="0" compatLnSpc="1">
              <a:prstTxWarp prst="textNoShape">
                <a:avLst/>
              </a:prstTxWarp>
              <a:noAutofit/>
            </a:bodyPr>
            <a:lstStyle/>
            <a:p>
              <a:r>
                <a:rPr lang="en-US" sz="1200" b="1" dirty="0" err="1">
                  <a:solidFill>
                    <a:schemeClr val="bg1"/>
                  </a:solidFill>
                </a:rPr>
                <a:t>Smelteverks</a:t>
              </a:r>
              <a:r>
                <a:rPr lang="en-US" sz="1200" b="1" dirty="0">
                  <a:solidFill>
                    <a:schemeClr val="bg1"/>
                  </a:solidFill>
                </a:rPr>
                <a:t>-</a:t>
              </a:r>
            </a:p>
            <a:p>
              <a:r>
                <a:rPr lang="en-US" sz="1200" b="1" dirty="0" err="1">
                  <a:solidFill>
                    <a:schemeClr val="bg1"/>
                  </a:solidFill>
                </a:rPr>
                <a:t>produksjon</a:t>
              </a:r>
              <a:endParaRPr lang="en-US" sz="1200" b="1" dirty="0">
                <a:solidFill>
                  <a:schemeClr val="bg1"/>
                </a:solidFill>
              </a:endParaRPr>
            </a:p>
          </p:txBody>
        </p:sp>
        <p:pic>
          <p:nvPicPr>
            <p:cNvPr id="12" name="Picture 2" descr="http://thumbs.dreamstime.com/x/eucalyptus-log-186884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5577" y="2016505"/>
              <a:ext cx="1501349" cy="1002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3"/>
            <a:stretch>
              <a:fillRect/>
            </a:stretch>
          </p:blipFill>
          <p:spPr>
            <a:xfrm>
              <a:off x="228601" y="2016506"/>
              <a:ext cx="1648848" cy="1002149"/>
            </a:xfrm>
            <a:prstGeom prst="rect">
              <a:avLst/>
            </a:prstGeom>
          </p:spPr>
        </p:pic>
        <p:pic>
          <p:nvPicPr>
            <p:cNvPr id="14" name="Picture 6" descr="http://www.loggingon.net/userfiles/Image/news/February%202013/Owner-driver%20log%20truck%20Eucalypt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5054" y="2016506"/>
              <a:ext cx="1508444" cy="10021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rotWithShape="1">
            <a:blip r:embed="rId5" cstate="print"/>
            <a:srcRect l="32621" t="45695" r="34079" b="23550"/>
            <a:stretch/>
          </p:blipFill>
          <p:spPr bwMode="auto">
            <a:xfrm>
              <a:off x="7987430" y="2016506"/>
              <a:ext cx="1565732" cy="1002150"/>
            </a:xfrm>
            <a:prstGeom prst="rect">
              <a:avLst/>
            </a:prstGeom>
            <a:noFill/>
            <a:ln w="9525">
              <a:noFill/>
              <a:miter lim="800000"/>
              <a:headEnd/>
              <a:tailEnd/>
            </a:ln>
            <a:effectLst/>
          </p:spPr>
        </p:pic>
        <p:pic>
          <p:nvPicPr>
            <p:cNvPr id="16" name="Picture 8" descr="https://encrypted-tbn1.gstatic.com/images?q=tbn:ANd9GcQ1_Z9eL07ue5gIamQEyKw6OR8Q_tvdEdi9Ey0A4ovQlA_R6mkfc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0732" y="2014938"/>
              <a:ext cx="1442704" cy="1003718"/>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2"/>
            <p:cNvSpPr txBox="1">
              <a:spLocks/>
            </p:cNvSpPr>
            <p:nvPr/>
          </p:nvSpPr>
          <p:spPr bwMode="auto">
            <a:xfrm>
              <a:off x="228600" y="2997896"/>
              <a:ext cx="1703773"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Plantasje</a:t>
              </a:r>
              <a:endParaRPr lang="en-US" sz="1200" kern="0" dirty="0"/>
            </a:p>
          </p:txBody>
        </p:sp>
        <p:sp>
          <p:nvSpPr>
            <p:cNvPr id="19" name="Content Placeholder 2"/>
            <p:cNvSpPr txBox="1">
              <a:spLocks/>
            </p:cNvSpPr>
            <p:nvPr/>
          </p:nvSpPr>
          <p:spPr bwMode="auto">
            <a:xfrm>
              <a:off x="1932373"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Hogst</a:t>
              </a:r>
              <a:r>
                <a:rPr lang="en-US" sz="1200" kern="0" dirty="0"/>
                <a:t> </a:t>
              </a:r>
              <a:r>
                <a:rPr lang="en-US" sz="1200" kern="0" dirty="0" err="1"/>
                <a:t>etter</a:t>
              </a:r>
              <a:r>
                <a:rPr lang="en-US" sz="1200" kern="0" dirty="0"/>
                <a:t> 7 </a:t>
              </a:r>
              <a:r>
                <a:rPr lang="en-US" sz="1200" kern="0" dirty="0" err="1"/>
                <a:t>år</a:t>
              </a:r>
              <a:endParaRPr lang="en-US" sz="1200" kern="0" dirty="0"/>
            </a:p>
          </p:txBody>
        </p:sp>
        <p:sp>
          <p:nvSpPr>
            <p:cNvPr id="20" name="Content Placeholder 2"/>
            <p:cNvSpPr txBox="1">
              <a:spLocks/>
            </p:cNvSpPr>
            <p:nvPr/>
          </p:nvSpPr>
          <p:spPr bwMode="auto">
            <a:xfrm>
              <a:off x="3458575"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a:t>Intern transport</a:t>
              </a:r>
            </a:p>
          </p:txBody>
        </p:sp>
        <p:sp>
          <p:nvSpPr>
            <p:cNvPr id="21" name="Content Placeholder 2"/>
            <p:cNvSpPr txBox="1">
              <a:spLocks/>
            </p:cNvSpPr>
            <p:nvPr/>
          </p:nvSpPr>
          <p:spPr bwMode="auto">
            <a:xfrm>
              <a:off x="5014154"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Karbonisering</a:t>
              </a:r>
              <a:r>
                <a:rPr lang="en-US" sz="1200" kern="0" dirty="0"/>
                <a:t> / </a:t>
              </a:r>
              <a:r>
                <a:rPr lang="en-US" sz="1200" kern="0" dirty="0" err="1"/>
                <a:t>trekull-produksjon</a:t>
              </a:r>
              <a:endParaRPr lang="en-US" sz="1200" kern="0" dirty="0"/>
            </a:p>
          </p:txBody>
        </p:sp>
        <p:sp>
          <p:nvSpPr>
            <p:cNvPr id="22" name="Content Placeholder 2"/>
            <p:cNvSpPr txBox="1">
              <a:spLocks/>
            </p:cNvSpPr>
            <p:nvPr/>
          </p:nvSpPr>
          <p:spPr bwMode="auto">
            <a:xfrm>
              <a:off x="6496736"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a:t>Transport </a:t>
              </a:r>
              <a:r>
                <a:rPr lang="en-US" sz="1200" kern="0" dirty="0" err="1"/>
                <a:t>av</a:t>
              </a:r>
              <a:r>
                <a:rPr lang="en-US" sz="1200" kern="0" dirty="0"/>
                <a:t> </a:t>
              </a:r>
              <a:r>
                <a:rPr lang="en-US" sz="1200" kern="0" dirty="0" err="1"/>
                <a:t>trekull</a:t>
              </a:r>
              <a:r>
                <a:rPr lang="en-US" sz="1200" kern="0" dirty="0"/>
                <a:t> </a:t>
              </a:r>
              <a:r>
                <a:rPr lang="en-US" sz="1200" kern="0" dirty="0" err="1"/>
                <a:t>til</a:t>
              </a:r>
              <a:r>
                <a:rPr lang="en-US" sz="1200" kern="0" dirty="0"/>
                <a:t> Norge</a:t>
              </a:r>
            </a:p>
          </p:txBody>
        </p:sp>
        <p:sp>
          <p:nvSpPr>
            <p:cNvPr id="23" name="Content Placeholder 2"/>
            <p:cNvSpPr txBox="1">
              <a:spLocks/>
            </p:cNvSpPr>
            <p:nvPr/>
          </p:nvSpPr>
          <p:spPr bwMode="auto">
            <a:xfrm>
              <a:off x="7963436" y="2997896"/>
              <a:ext cx="1525345" cy="73822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lvl1pPr marL="1778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ea typeface="+mn-ea"/>
                  <a:cs typeface="+mn-cs"/>
                </a:defRPr>
              </a:lvl1pPr>
              <a:lvl2pPr marL="3556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2pPr>
              <a:lvl3pPr marL="5318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3pPr>
              <a:lvl4pPr marL="723900"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4pPr>
              <a:lvl5pPr marL="900113" indent="-177800" algn="l" rtl="0" eaLnBrk="1" fontAlgn="base" hangingPunct="1">
                <a:spcBef>
                  <a:spcPct val="0"/>
                </a:spcBef>
                <a:spcAft>
                  <a:spcPct val="30000"/>
                </a:spcAft>
                <a:buClr>
                  <a:schemeClr val="accent1"/>
                </a:buClr>
                <a:buFont typeface="Arial" pitchFamily="34" charset="0"/>
                <a:buChar char="•"/>
                <a:defRPr sz="1400">
                  <a:solidFill>
                    <a:srgbClr val="000000"/>
                  </a:solidFill>
                  <a:latin typeface="+mn-lt"/>
                </a:defRPr>
              </a:lvl5pPr>
              <a:lvl6pPr marL="2514600" indent="-228600" algn="l" rtl="0" eaLnBrk="1" fontAlgn="base" hangingPunct="1">
                <a:spcBef>
                  <a:spcPct val="0"/>
                </a:spcBef>
                <a:spcAft>
                  <a:spcPct val="30000"/>
                </a:spcAft>
                <a:buClr>
                  <a:srgbClr val="D7162A"/>
                </a:buClr>
                <a:buChar char="–"/>
                <a:defRPr>
                  <a:solidFill>
                    <a:srgbClr val="000000"/>
                  </a:solidFill>
                  <a:latin typeface="+mn-lt"/>
                </a:defRPr>
              </a:lvl6pPr>
              <a:lvl7pPr marL="2971800" indent="-228600" algn="l" rtl="0" eaLnBrk="1" fontAlgn="base" hangingPunct="1">
                <a:spcBef>
                  <a:spcPct val="0"/>
                </a:spcBef>
                <a:spcAft>
                  <a:spcPct val="30000"/>
                </a:spcAft>
                <a:buClr>
                  <a:srgbClr val="D7162A"/>
                </a:buClr>
                <a:buChar char="–"/>
                <a:defRPr>
                  <a:solidFill>
                    <a:srgbClr val="000000"/>
                  </a:solidFill>
                  <a:latin typeface="+mn-lt"/>
                </a:defRPr>
              </a:lvl7pPr>
              <a:lvl8pPr marL="3429000" indent="-228600" algn="l" rtl="0" eaLnBrk="1" fontAlgn="base" hangingPunct="1">
                <a:spcBef>
                  <a:spcPct val="0"/>
                </a:spcBef>
                <a:spcAft>
                  <a:spcPct val="30000"/>
                </a:spcAft>
                <a:buClr>
                  <a:srgbClr val="D7162A"/>
                </a:buClr>
                <a:buChar char="–"/>
                <a:defRPr>
                  <a:solidFill>
                    <a:srgbClr val="000000"/>
                  </a:solidFill>
                  <a:latin typeface="+mn-lt"/>
                </a:defRPr>
              </a:lvl8pPr>
              <a:lvl9pPr marL="3886200" indent="-228600" algn="l" rtl="0" eaLnBrk="1" fontAlgn="base" hangingPunct="1">
                <a:spcBef>
                  <a:spcPct val="0"/>
                </a:spcBef>
                <a:spcAft>
                  <a:spcPct val="30000"/>
                </a:spcAft>
                <a:buClr>
                  <a:srgbClr val="D7162A"/>
                </a:buClr>
                <a:buChar char="–"/>
                <a:defRPr>
                  <a:solidFill>
                    <a:srgbClr val="000000"/>
                  </a:solidFill>
                  <a:latin typeface="+mn-lt"/>
                </a:defRPr>
              </a:lvl9pPr>
            </a:lstStyle>
            <a:p>
              <a:r>
                <a:rPr lang="en-US" sz="1200" kern="0" dirty="0" err="1"/>
                <a:t>Trekull</a:t>
              </a:r>
              <a:r>
                <a:rPr lang="en-US" sz="1200" kern="0" dirty="0"/>
                <a:t> </a:t>
              </a:r>
              <a:r>
                <a:rPr lang="en-US" sz="1200" kern="0" dirty="0" err="1"/>
                <a:t>som</a:t>
              </a:r>
              <a:r>
                <a:rPr lang="en-US" sz="1200" kern="0" dirty="0"/>
                <a:t> </a:t>
              </a:r>
              <a:r>
                <a:rPr lang="en-US" sz="1200" kern="0" dirty="0" err="1"/>
                <a:t>reduserer</a:t>
              </a:r>
              <a:r>
                <a:rPr lang="en-US" sz="1200" kern="0" dirty="0"/>
                <a:t> </a:t>
              </a:r>
              <a:r>
                <a:rPr lang="en-US" sz="1200" kern="0" dirty="0" err="1"/>
                <a:t>norske</a:t>
              </a:r>
              <a:r>
                <a:rPr lang="en-US" sz="1200" kern="0" dirty="0"/>
                <a:t> </a:t>
              </a:r>
              <a:r>
                <a:rPr lang="en-US" sz="1200" kern="0" dirty="0" err="1"/>
                <a:t>utslipp</a:t>
              </a:r>
              <a:endParaRPr lang="en-US" sz="1200" kern="0" dirty="0"/>
            </a:p>
          </p:txBody>
        </p:sp>
        <p:pic>
          <p:nvPicPr>
            <p:cNvPr id="24" name="Picture 23"/>
            <p:cNvPicPr>
              <a:picLocks noChangeAspect="1"/>
            </p:cNvPicPr>
            <p:nvPr/>
          </p:nvPicPr>
          <p:blipFill>
            <a:blip r:embed="rId7"/>
            <a:stretch>
              <a:fillRect/>
            </a:stretch>
          </p:blipFill>
          <p:spPr>
            <a:xfrm>
              <a:off x="5001627" y="2029122"/>
              <a:ext cx="1464873" cy="989532"/>
            </a:xfrm>
            <a:prstGeom prst="rect">
              <a:avLst/>
            </a:prstGeom>
          </p:spPr>
        </p:pic>
      </p:grpSp>
      <p:sp>
        <p:nvSpPr>
          <p:cNvPr id="32" name="Pentagon 31"/>
          <p:cNvSpPr/>
          <p:nvPr/>
        </p:nvSpPr>
        <p:spPr bwMode="auto">
          <a:xfrm>
            <a:off x="395535" y="3147814"/>
            <a:ext cx="5436383" cy="406702"/>
          </a:xfrm>
          <a:prstGeom prst="homePlate">
            <a:avLst/>
          </a:prstGeom>
          <a:gradFill>
            <a:gsLst>
              <a:gs pos="33000">
                <a:schemeClr val="accent4"/>
              </a:gs>
              <a:gs pos="100000">
                <a:schemeClr val="accent4">
                  <a:lumMod val="20000"/>
                  <a:lumOff val="80000"/>
                </a:schemeClr>
              </a:gs>
            </a:gsLst>
            <a:lin ang="0" scaled="1"/>
          </a:gradFill>
          <a:ln w="9525" cap="flat" cmpd="sng" algn="ctr">
            <a:noFill/>
            <a:prstDash val="solid"/>
            <a:round/>
            <a:headEnd type="none" w="med" len="med"/>
            <a:tailEnd type="triangle" w="med" len="med"/>
          </a:ln>
          <a:effectLst/>
        </p:spPr>
        <p:txBody>
          <a:bodyPr vert="horz" wrap="none" lIns="0" tIns="46800" rIns="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400" b="1" dirty="0">
                <a:solidFill>
                  <a:schemeClr val="bg1"/>
                </a:solidFill>
                <a:latin typeface="+mj-lt"/>
              </a:rPr>
              <a:t>“</a:t>
            </a:r>
            <a:r>
              <a:rPr lang="en-US" sz="1400" b="1" dirty="0" err="1">
                <a:solidFill>
                  <a:schemeClr val="bg1"/>
                </a:solidFill>
                <a:latin typeface="+mj-lt"/>
              </a:rPr>
              <a:t>Fornybar</a:t>
            </a:r>
            <a:r>
              <a:rPr lang="en-US" sz="1400" b="1" dirty="0">
                <a:solidFill>
                  <a:schemeClr val="bg1"/>
                </a:solidFill>
                <a:latin typeface="+mj-lt"/>
              </a:rPr>
              <a:t> AS”</a:t>
            </a:r>
          </a:p>
        </p:txBody>
      </p:sp>
    </p:spTree>
    <p:extLst>
      <p:ext uri="{BB962C8B-B14F-4D97-AF65-F5344CB8AC3E}">
        <p14:creationId xmlns:p14="http://schemas.microsoft.com/office/powerpoint/2010/main" val="2856001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91422C9-2495-47AA-B201-BF726A2B5232}" type="slidenum">
              <a:rPr lang="en-GB" noProof="0" smtClean="0"/>
              <a:pPr/>
              <a:t>12</a:t>
            </a:fld>
            <a:endParaRPr lang="en-GB" noProof="0" dirty="0"/>
          </a:p>
        </p:txBody>
      </p:sp>
      <p:sp>
        <p:nvSpPr>
          <p:cNvPr id="6" name="Content Placeholder 5"/>
          <p:cNvSpPr>
            <a:spLocks noGrp="1"/>
          </p:cNvSpPr>
          <p:nvPr>
            <p:ph sz="quarter" idx="12"/>
          </p:nvPr>
        </p:nvSpPr>
        <p:spPr/>
        <p:txBody>
          <a:bodyPr/>
          <a:lstStyle/>
          <a:p>
            <a:pPr marL="342900" lvl="0" indent="-342900">
              <a:buFont typeface="+mj-lt"/>
              <a:buAutoNum type="arabicPeriod"/>
            </a:pPr>
            <a:r>
              <a:rPr lang="nb-NO" dirty="0"/>
              <a:t>Ett, entydig mål om å bidra til utslippskutt</a:t>
            </a:r>
          </a:p>
          <a:p>
            <a:pPr marL="342900" lvl="0" indent="-342900">
              <a:buFont typeface="+mj-lt"/>
              <a:buAutoNum type="arabicPeriod"/>
            </a:pPr>
            <a:r>
              <a:rPr lang="nb-NO" dirty="0"/>
              <a:t>Rom for å ta høyere risiko, ha lengre tidshorisont og lavere avkastningskrav enn kapitalmarkedet</a:t>
            </a:r>
          </a:p>
          <a:p>
            <a:pPr marL="342900" lvl="0" indent="-342900">
              <a:buFont typeface="+mj-lt"/>
              <a:buAutoNum type="arabicPeriod"/>
            </a:pPr>
            <a:r>
              <a:rPr lang="nb-NO" dirty="0"/>
              <a:t>Fleksibel kapitalanvendelse – for eksempel aksjer, egenkapital, lån og annet</a:t>
            </a:r>
          </a:p>
          <a:p>
            <a:pPr marL="342900" lvl="0" indent="-342900">
              <a:buFont typeface="+mj-lt"/>
              <a:buAutoNum type="arabicPeriod"/>
            </a:pPr>
            <a:r>
              <a:rPr lang="nb-NO" dirty="0"/>
              <a:t>Fleksibelt geografisk nedslagsfelt – åpning for å investere i prosjekter i utlandet, men med norsk tilknytning</a:t>
            </a:r>
          </a:p>
          <a:p>
            <a:pPr marL="342900" lvl="0" indent="-342900">
              <a:buFont typeface="+mj-lt"/>
              <a:buAutoNum type="arabicPeriod"/>
            </a:pPr>
            <a:r>
              <a:rPr lang="nb-NO" dirty="0"/>
              <a:t>Fleksibilitet iht. fase i teknologiløpet: Mulighet til å gå inn i prosjekter for implementering så vel som utvikling av klimateknologi</a:t>
            </a:r>
          </a:p>
          <a:p>
            <a:pPr marL="342900" lvl="0" indent="-342900">
              <a:buFont typeface="+mj-lt"/>
              <a:buAutoNum type="arabicPeriod"/>
            </a:pPr>
            <a:r>
              <a:rPr lang="nb-NO" dirty="0"/>
              <a:t>Fleksible modeller for engasjement – åpning for å investere i prosjekter med komplekse forretningsmodeller og verdikjeder og gå inn ved siden av andre virkemiddelaktører</a:t>
            </a:r>
          </a:p>
          <a:p>
            <a:pPr marL="342900" indent="-342900">
              <a:buFont typeface="+mj-lt"/>
              <a:buAutoNum type="arabicPeriod"/>
            </a:pPr>
            <a:endParaRPr lang="en-GB" dirty="0"/>
          </a:p>
        </p:txBody>
      </p:sp>
      <p:sp>
        <p:nvSpPr>
          <p:cNvPr id="12" name="Text Placeholder 11"/>
          <p:cNvSpPr>
            <a:spLocks noGrp="1"/>
          </p:cNvSpPr>
          <p:nvPr>
            <p:ph type="body" sz="quarter" idx="16"/>
          </p:nvPr>
        </p:nvSpPr>
        <p:spPr/>
        <p:txBody>
          <a:bodyPr/>
          <a:lstStyle/>
          <a:p>
            <a:r>
              <a:rPr lang="en-GB" dirty="0" err="1"/>
              <a:t>Vår</a:t>
            </a:r>
            <a:r>
              <a:rPr lang="en-GB" dirty="0"/>
              <a:t> </a:t>
            </a:r>
            <a:r>
              <a:rPr lang="en-GB" dirty="0" err="1"/>
              <a:t>ønskeliste</a:t>
            </a:r>
            <a:endParaRPr lang="en-GB" dirty="0"/>
          </a:p>
        </p:txBody>
      </p:sp>
      <p:sp>
        <p:nvSpPr>
          <p:cNvPr id="11" name="Text Placeholder 10"/>
          <p:cNvSpPr>
            <a:spLocks noGrp="1"/>
          </p:cNvSpPr>
          <p:nvPr>
            <p:ph type="body" sz="quarter" idx="14"/>
          </p:nvPr>
        </p:nvSpPr>
        <p:spPr/>
        <p:txBody>
          <a:bodyPr/>
          <a:lstStyle/>
          <a:p>
            <a:endParaRPr lang="en-GB"/>
          </a:p>
        </p:txBody>
      </p:sp>
      <p:sp>
        <p:nvSpPr>
          <p:cNvPr id="5" name="Title 4"/>
          <p:cNvSpPr>
            <a:spLocks noGrp="1"/>
          </p:cNvSpPr>
          <p:nvPr>
            <p:ph type="title"/>
          </p:nvPr>
        </p:nvSpPr>
        <p:spPr/>
        <p:txBody>
          <a:bodyPr/>
          <a:lstStyle/>
          <a:p>
            <a:r>
              <a:rPr lang="en-GB" dirty="0" err="1"/>
              <a:t>Oppsummering</a:t>
            </a:r>
            <a:r>
              <a:rPr lang="en-GB" dirty="0"/>
              <a:t> – </a:t>
            </a:r>
            <a:r>
              <a:rPr lang="en-GB" dirty="0" err="1"/>
              <a:t>investeringsmandat</a:t>
            </a:r>
            <a:r>
              <a:rPr lang="en-GB" dirty="0"/>
              <a:t> for “</a:t>
            </a:r>
            <a:r>
              <a:rPr lang="en-GB" dirty="0" err="1"/>
              <a:t>Fornybar</a:t>
            </a:r>
            <a:r>
              <a:rPr lang="en-GB" dirty="0"/>
              <a:t> AS”</a:t>
            </a:r>
          </a:p>
        </p:txBody>
      </p:sp>
    </p:spTree>
    <p:extLst>
      <p:ext uri="{BB962C8B-B14F-4D97-AF65-F5344CB8AC3E}">
        <p14:creationId xmlns:p14="http://schemas.microsoft.com/office/powerpoint/2010/main" val="1384158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91422C9-2495-47AA-B201-BF726A2B5232}" type="slidenum">
              <a:rPr lang="en-GB" noProof="0" smtClean="0"/>
              <a:pPr/>
              <a:t>13</a:t>
            </a:fld>
            <a:endParaRPr lang="en-GB" noProof="0" dirty="0"/>
          </a:p>
        </p:txBody>
      </p:sp>
      <p:sp>
        <p:nvSpPr>
          <p:cNvPr id="3" name="Content Placeholder 2"/>
          <p:cNvSpPr>
            <a:spLocks noGrp="1"/>
          </p:cNvSpPr>
          <p:nvPr>
            <p:ph sz="quarter" idx="12"/>
          </p:nvPr>
        </p:nvSpPr>
        <p:spPr/>
        <p:txBody>
          <a:bodyPr/>
          <a:lstStyle/>
          <a:p>
            <a:pPr lvl="0"/>
            <a:r>
              <a:rPr lang="nb-NO" dirty="0"/>
              <a:t>Investeringsselskapets formål er å bidra til reduserte klimagassutslipp gjennom investeringer som direkte eller indirekte bidrar til reduserte klimagassutslipp.</a:t>
            </a:r>
          </a:p>
          <a:p>
            <a:pPr lvl="0"/>
            <a:r>
              <a:rPr lang="nb-NO" dirty="0"/>
              <a:t>Selskapet skal foreta investeringer i </a:t>
            </a:r>
            <a:r>
              <a:rPr lang="nb-NO" dirty="0">
                <a:solidFill>
                  <a:schemeClr val="accent6"/>
                </a:solidFill>
              </a:rPr>
              <a:t>unoterte</a:t>
            </a:r>
            <a:r>
              <a:rPr lang="nb-NO" dirty="0"/>
              <a:t> selskaper og investeringer gjennom såkalte fond-i-fond-løsninger. Investeringer skal foretas på like vilkår som private medinvestorer.</a:t>
            </a:r>
          </a:p>
          <a:p>
            <a:pPr lvl="0"/>
            <a:r>
              <a:rPr lang="nb-NO" dirty="0"/>
              <a:t>Selskapet skal i hovedsak rette investeringsinnsatsen mot ny teknologi i overgangen fra teknologiutvikling til kommersialisering, </a:t>
            </a:r>
            <a:r>
              <a:rPr lang="nb-NO" dirty="0">
                <a:solidFill>
                  <a:schemeClr val="accent6"/>
                </a:solidFill>
              </a:rPr>
              <a:t>men også tidlig implementering av </a:t>
            </a:r>
            <a:r>
              <a:rPr lang="nb-NO" strike="sngStrike" dirty="0"/>
              <a:t>Selskapet skal prioritere </a:t>
            </a:r>
            <a:r>
              <a:rPr lang="nb-NO" dirty="0"/>
              <a:t>lav- og nullutslippsløsninger.</a:t>
            </a:r>
          </a:p>
          <a:p>
            <a:pPr lvl="0"/>
            <a:r>
              <a:rPr lang="nb-NO" dirty="0"/>
              <a:t>Selskapet skal ikke spesielt stimulere til utbygging av ny kraftproduksjon i Norge, men prosjekter med produksjon av fornybar energi i andre land kan vurderes.</a:t>
            </a:r>
          </a:p>
          <a:p>
            <a:pPr lvl="0"/>
            <a:r>
              <a:rPr lang="nb-NO" dirty="0"/>
              <a:t>Selskapet skal kun investere i selskaper og fond med virksomhet i eller ut fra Norge.</a:t>
            </a:r>
          </a:p>
          <a:p>
            <a:pPr lvl="0"/>
            <a:r>
              <a:rPr lang="nb-NO" dirty="0"/>
              <a:t>Investeringsselskapet skal søke å unngå å være største eier i den enkelte investering. Selskapets kapitalplassering i den enkelte investering forutsettes å utgjøre maksimalt 49 prosent. Private aktører skal eie minst 50 prosent </a:t>
            </a:r>
            <a:r>
              <a:rPr lang="nb-NO" dirty="0">
                <a:solidFill>
                  <a:schemeClr val="accent6"/>
                </a:solidFill>
              </a:rPr>
              <a:t>av egenkapitalen</a:t>
            </a:r>
            <a:r>
              <a:rPr lang="nb-NO" dirty="0"/>
              <a:t> i selskaper og fond som investeringsselskapet investerer i, </a:t>
            </a:r>
            <a:r>
              <a:rPr lang="nb-NO" dirty="0">
                <a:solidFill>
                  <a:schemeClr val="accent6"/>
                </a:solidFill>
              </a:rPr>
              <a:t>etter at andre støtteordninger er talt med</a:t>
            </a:r>
            <a:r>
              <a:rPr lang="nb-NO" dirty="0"/>
              <a:t>. Selskaper som er heleide av det offentlige regnes i denne sammenheng ikke som private aktører.</a:t>
            </a:r>
          </a:p>
          <a:p>
            <a:pPr lvl="0"/>
            <a:r>
              <a:rPr lang="nb-NO" dirty="0"/>
              <a:t>Selskapet skal ikke ha anledning til å ta opp lån.</a:t>
            </a:r>
          </a:p>
          <a:p>
            <a:pPr lvl="0"/>
            <a:r>
              <a:rPr lang="nb-NO" dirty="0"/>
              <a:t>Selskapet skal sikte mot </a:t>
            </a:r>
            <a:r>
              <a:rPr lang="nb-NO" i="1" dirty="0"/>
              <a:t>langsiktige</a:t>
            </a:r>
            <a:r>
              <a:rPr lang="nb-NO" dirty="0"/>
              <a:t> lønnsomme investeringer, </a:t>
            </a:r>
            <a:r>
              <a:rPr lang="nb-NO" dirty="0">
                <a:solidFill>
                  <a:schemeClr val="accent6"/>
                </a:solidFill>
              </a:rPr>
              <a:t>men kunne ta noe høyere risiko enn kapitalmarkedet med sikte på å  akselerere utvikling og implementering av lavutslippsteknologi</a:t>
            </a:r>
            <a:r>
              <a:rPr lang="nb-NO" dirty="0"/>
              <a:t>.</a:t>
            </a:r>
          </a:p>
          <a:p>
            <a:endParaRPr lang="en-GB" dirty="0"/>
          </a:p>
        </p:txBody>
      </p:sp>
      <p:sp>
        <p:nvSpPr>
          <p:cNvPr id="4" name="Text Placeholder 3"/>
          <p:cNvSpPr>
            <a:spLocks noGrp="1"/>
          </p:cNvSpPr>
          <p:nvPr>
            <p:ph type="body" sz="quarter" idx="14"/>
          </p:nvPr>
        </p:nvSpPr>
        <p:spPr/>
        <p:txBody>
          <a:bodyPr/>
          <a:lstStyle/>
          <a:p>
            <a:endParaRPr lang="en-GB"/>
          </a:p>
        </p:txBody>
      </p:sp>
      <p:sp>
        <p:nvSpPr>
          <p:cNvPr id="5" name="Title 4"/>
          <p:cNvSpPr>
            <a:spLocks noGrp="1"/>
          </p:cNvSpPr>
          <p:nvPr>
            <p:ph type="title"/>
          </p:nvPr>
        </p:nvSpPr>
        <p:spPr/>
        <p:txBody>
          <a:bodyPr/>
          <a:lstStyle/>
          <a:p>
            <a:r>
              <a:rPr lang="en-GB" dirty="0" err="1"/>
              <a:t>Forslag</a:t>
            </a:r>
            <a:r>
              <a:rPr lang="en-GB" dirty="0"/>
              <a:t> </a:t>
            </a:r>
            <a:r>
              <a:rPr lang="en-GB" dirty="0" err="1"/>
              <a:t>til</a:t>
            </a:r>
            <a:r>
              <a:rPr lang="en-GB" dirty="0"/>
              <a:t> </a:t>
            </a:r>
            <a:r>
              <a:rPr lang="en-GB" dirty="0" err="1"/>
              <a:t>endringer</a:t>
            </a:r>
            <a:r>
              <a:rPr lang="en-GB" dirty="0"/>
              <a:t> i </a:t>
            </a:r>
            <a:r>
              <a:rPr lang="en-GB" dirty="0" err="1"/>
              <a:t>budsjetteksten</a:t>
            </a:r>
            <a:r>
              <a:rPr lang="en-GB" dirty="0"/>
              <a:t> om fondest </a:t>
            </a:r>
            <a:r>
              <a:rPr lang="en-GB" dirty="0" err="1"/>
              <a:t>investeringsmandat</a:t>
            </a:r>
            <a:endParaRPr lang="en-GB" dirty="0"/>
          </a:p>
        </p:txBody>
      </p:sp>
    </p:spTree>
    <p:extLst>
      <p:ext uri="{BB962C8B-B14F-4D97-AF65-F5344CB8AC3E}">
        <p14:creationId xmlns:p14="http://schemas.microsoft.com/office/powerpoint/2010/main" val="1238884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310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91422C9-2495-47AA-B201-BF726A2B5232}" type="slidenum">
              <a:rPr lang="en-GB" noProof="0" smtClean="0"/>
              <a:pPr/>
              <a:t>15</a:t>
            </a:fld>
            <a:endParaRPr lang="en-GB" noProof="0" dirty="0"/>
          </a:p>
        </p:txBody>
      </p:sp>
      <p:sp>
        <p:nvSpPr>
          <p:cNvPr id="4" name="Text Placeholder 3"/>
          <p:cNvSpPr>
            <a:spLocks noGrp="1"/>
          </p:cNvSpPr>
          <p:nvPr>
            <p:ph type="body" sz="quarter" idx="14"/>
          </p:nvPr>
        </p:nvSpPr>
        <p:spPr/>
        <p:txBody>
          <a:bodyPr/>
          <a:lstStyle/>
          <a:p>
            <a:r>
              <a:rPr lang="nb-NO" dirty="0"/>
              <a:t>Source:</a:t>
            </a:r>
          </a:p>
        </p:txBody>
      </p:sp>
      <p:sp>
        <p:nvSpPr>
          <p:cNvPr id="5" name="Title 4"/>
          <p:cNvSpPr>
            <a:spLocks noGrp="1"/>
          </p:cNvSpPr>
          <p:nvPr>
            <p:ph type="title"/>
          </p:nvPr>
        </p:nvSpPr>
        <p:spPr/>
        <p:txBody>
          <a:bodyPr/>
          <a:lstStyle/>
          <a:p>
            <a:r>
              <a:rPr lang="en-GB" dirty="0">
                <a:solidFill>
                  <a:prstClr val="black"/>
                </a:solidFill>
                <a:latin typeface="+mj-lt"/>
                <a:cs typeface="Arial" pitchFamily="34" charset="0"/>
              </a:rPr>
              <a:t>Global </a:t>
            </a:r>
            <a:r>
              <a:rPr lang="en-GB" dirty="0" err="1">
                <a:solidFill>
                  <a:prstClr val="black"/>
                </a:solidFill>
                <a:latin typeface="+mj-lt"/>
                <a:cs typeface="Arial" pitchFamily="34" charset="0"/>
              </a:rPr>
              <a:t>silisiumproduksjon</a:t>
            </a:r>
            <a:r>
              <a:rPr lang="en-GB" dirty="0">
                <a:solidFill>
                  <a:prstClr val="black"/>
                </a:solidFill>
                <a:latin typeface="+mj-lt"/>
                <a:cs typeface="Arial" pitchFamily="34" charset="0"/>
              </a:rPr>
              <a:t> </a:t>
            </a:r>
            <a:r>
              <a:rPr lang="en-GB" dirty="0" err="1">
                <a:solidFill>
                  <a:prstClr val="black"/>
                </a:solidFill>
                <a:latin typeface="+mj-lt"/>
                <a:cs typeface="Arial" pitchFamily="34" charset="0"/>
              </a:rPr>
              <a:t>rangert</a:t>
            </a:r>
            <a:r>
              <a:rPr lang="en-GB" dirty="0">
                <a:solidFill>
                  <a:prstClr val="black"/>
                </a:solidFill>
                <a:latin typeface="+mj-lt"/>
                <a:cs typeface="Arial" pitchFamily="34" charset="0"/>
              </a:rPr>
              <a:t> </a:t>
            </a:r>
            <a:r>
              <a:rPr lang="en-GB" dirty="0" err="1">
                <a:solidFill>
                  <a:prstClr val="black"/>
                </a:solidFill>
                <a:latin typeface="+mj-lt"/>
                <a:cs typeface="Arial" pitchFamily="34" charset="0"/>
              </a:rPr>
              <a:t>etter</a:t>
            </a:r>
            <a:r>
              <a:rPr lang="en-GB" dirty="0">
                <a:solidFill>
                  <a:prstClr val="black"/>
                </a:solidFill>
                <a:latin typeface="+mj-lt"/>
                <a:cs typeface="Arial" pitchFamily="34" charset="0"/>
              </a:rPr>
              <a:t> CO</a:t>
            </a:r>
            <a:r>
              <a:rPr lang="en-GB" baseline="-25000" dirty="0">
                <a:solidFill>
                  <a:prstClr val="black"/>
                </a:solidFill>
                <a:latin typeface="+mj-lt"/>
                <a:cs typeface="Arial" pitchFamily="34" charset="0"/>
              </a:rPr>
              <a:t>2</a:t>
            </a:r>
            <a:r>
              <a:rPr lang="en-GB" dirty="0">
                <a:solidFill>
                  <a:prstClr val="black"/>
                </a:solidFill>
                <a:latin typeface="+mj-lt"/>
                <a:cs typeface="Arial" pitchFamily="34" charset="0"/>
              </a:rPr>
              <a:t>-utslipp, 2015</a:t>
            </a:r>
            <a:br>
              <a:rPr lang="en-GB" dirty="0">
                <a:solidFill>
                  <a:prstClr val="black"/>
                </a:solidFill>
                <a:latin typeface="+mj-lt"/>
                <a:cs typeface="Arial" pitchFamily="34" charset="0"/>
              </a:rPr>
            </a:br>
            <a:endParaRPr lang="nb-NO" dirty="0">
              <a:latin typeface="+mj-lt"/>
            </a:endParaRPr>
          </a:p>
        </p:txBody>
      </p:sp>
      <p:pic>
        <p:nvPicPr>
          <p:cNvPr id="27" name="Picture 26" descr="AC logo inc webaddress.jpg"/>
          <p:cNvPicPr>
            <a:picLocks noChangeAspect="1"/>
          </p:cNvPicPr>
          <p:nvPr/>
        </p:nvPicPr>
        <p:blipFill>
          <a:blip r:embed="rId2" cstate="print"/>
          <a:stretch>
            <a:fillRect/>
          </a:stretch>
        </p:blipFill>
        <p:spPr>
          <a:xfrm>
            <a:off x="971600" y="4803998"/>
            <a:ext cx="792088" cy="254552"/>
          </a:xfrm>
          <a:prstGeom prst="rect">
            <a:avLst/>
          </a:prstGeom>
        </p:spPr>
      </p:pic>
      <p:pic>
        <p:nvPicPr>
          <p:cNvPr id="48" name="Picture 47"/>
          <p:cNvPicPr>
            <a:picLocks noChangeAspect="1"/>
          </p:cNvPicPr>
          <p:nvPr/>
        </p:nvPicPr>
        <p:blipFill>
          <a:blip r:embed="rId3"/>
          <a:stretch>
            <a:fillRect/>
          </a:stretch>
        </p:blipFill>
        <p:spPr>
          <a:xfrm>
            <a:off x="1403648" y="915566"/>
            <a:ext cx="6336704" cy="3729569"/>
          </a:xfrm>
          <a:prstGeom prst="rect">
            <a:avLst/>
          </a:prstGeom>
        </p:spPr>
      </p:pic>
    </p:spTree>
    <p:extLst>
      <p:ext uri="{BB962C8B-B14F-4D97-AF65-F5344CB8AC3E}">
        <p14:creationId xmlns:p14="http://schemas.microsoft.com/office/powerpoint/2010/main" val="71789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191422C9-2495-47AA-B201-BF726A2B5232}" type="slidenum">
              <a:rPr lang="en-GB" noProof="0" smtClean="0"/>
              <a:pPr/>
              <a:t>16</a:t>
            </a:fld>
            <a:endParaRPr lang="en-GB" noProof="0" dirty="0"/>
          </a:p>
        </p:txBody>
      </p:sp>
      <p:sp>
        <p:nvSpPr>
          <p:cNvPr id="3" name="Plassholder for innhold 2"/>
          <p:cNvSpPr>
            <a:spLocks noGrp="1"/>
          </p:cNvSpPr>
          <p:nvPr>
            <p:ph sz="quarter" idx="13"/>
          </p:nvPr>
        </p:nvSpPr>
        <p:spPr/>
        <p:txBody>
          <a:bodyPr/>
          <a:lstStyle/>
          <a:p>
            <a:r>
              <a:rPr lang="nb-NO" dirty="0"/>
              <a:t>Oppdrag fra Utvalget for grønn konkurransekraft</a:t>
            </a:r>
          </a:p>
          <a:p>
            <a:r>
              <a:rPr lang="nb-NO" dirty="0"/>
              <a:t>Skisserer et veikart mot null utslipp i 2050</a:t>
            </a:r>
          </a:p>
          <a:p>
            <a:r>
              <a:rPr lang="nb-NO" dirty="0"/>
              <a:t>Visjon: Norsk prosessindustri skal ha økt verdiskapning gjennom økt produksjon og utvikling av nye prosesser og produkter. </a:t>
            </a:r>
          </a:p>
          <a:p>
            <a:r>
              <a:rPr lang="nb-NO" dirty="0"/>
              <a:t>Samtidig skal klimagassutslippene reduseres til null. </a:t>
            </a:r>
          </a:p>
          <a:p>
            <a:endParaRPr lang="nb-NO" dirty="0"/>
          </a:p>
          <a:p>
            <a:endParaRPr lang="nb-NO" dirty="0"/>
          </a:p>
          <a:p>
            <a:endParaRPr lang="nb-NO" dirty="0"/>
          </a:p>
          <a:p>
            <a:endParaRPr lang="nb-NO" dirty="0"/>
          </a:p>
          <a:p>
            <a:endParaRPr lang="nb-NO" dirty="0"/>
          </a:p>
          <a:p>
            <a:r>
              <a:rPr lang="nb-NO" dirty="0"/>
              <a:t>Rapporten finnes på Norsk Industris hjemmesider</a:t>
            </a:r>
          </a:p>
        </p:txBody>
      </p:sp>
      <p:pic>
        <p:nvPicPr>
          <p:cNvPr id="7" name="Plassholder for innhold 6"/>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4643819" y="1176745"/>
            <a:ext cx="4105275" cy="2184458"/>
          </a:xfrm>
        </p:spPr>
      </p:pic>
      <p:sp>
        <p:nvSpPr>
          <p:cNvPr id="5" name="Plassholder for tekst 4"/>
          <p:cNvSpPr>
            <a:spLocks noGrp="1"/>
          </p:cNvSpPr>
          <p:nvPr>
            <p:ph type="body" sz="quarter" idx="18"/>
          </p:nvPr>
        </p:nvSpPr>
        <p:spPr/>
        <p:txBody>
          <a:bodyPr/>
          <a:lstStyle/>
          <a:p>
            <a:endParaRPr lang="nb-NO"/>
          </a:p>
        </p:txBody>
      </p:sp>
      <p:sp>
        <p:nvSpPr>
          <p:cNvPr id="6" name="Tittel 5"/>
          <p:cNvSpPr>
            <a:spLocks noGrp="1"/>
          </p:cNvSpPr>
          <p:nvPr>
            <p:ph type="title"/>
          </p:nvPr>
        </p:nvSpPr>
        <p:spPr/>
        <p:txBody>
          <a:bodyPr/>
          <a:lstStyle/>
          <a:p>
            <a:r>
              <a:rPr lang="nb-NO" dirty="0"/>
              <a:t>Prosessindustriens veikart</a:t>
            </a:r>
          </a:p>
        </p:txBody>
      </p:sp>
    </p:spTree>
    <p:extLst>
      <p:ext uri="{BB962C8B-B14F-4D97-AF65-F5344CB8AC3E}">
        <p14:creationId xmlns:p14="http://schemas.microsoft.com/office/powerpoint/2010/main" val="4160114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1"/>
          </p:nvPr>
        </p:nvSpPr>
        <p:spPr/>
        <p:txBody>
          <a:bodyPr/>
          <a:lstStyle/>
          <a:p>
            <a:fld id="{191422C9-2495-47AA-B201-BF726A2B5232}" type="slidenum">
              <a:rPr lang="en-GB" noProof="0" smtClean="0"/>
              <a:pPr/>
              <a:t>17</a:t>
            </a:fld>
            <a:endParaRPr lang="en-GB" noProof="0" dirty="0"/>
          </a:p>
        </p:txBody>
      </p:sp>
      <p:sp>
        <p:nvSpPr>
          <p:cNvPr id="4" name="Plassholder for tekst 3"/>
          <p:cNvSpPr>
            <a:spLocks noGrp="1"/>
          </p:cNvSpPr>
          <p:nvPr>
            <p:ph type="body" sz="quarter" idx="16"/>
          </p:nvPr>
        </p:nvSpPr>
        <p:spPr/>
        <p:txBody>
          <a:bodyPr/>
          <a:lstStyle/>
          <a:p>
            <a:r>
              <a:rPr lang="nb-NO" dirty="0"/>
              <a:t>Fra veikartet – om vi lykkes med teknologiutvikling og omstilling</a:t>
            </a:r>
          </a:p>
        </p:txBody>
      </p:sp>
      <p:sp>
        <p:nvSpPr>
          <p:cNvPr id="5" name="Plassholder for tekst 4"/>
          <p:cNvSpPr>
            <a:spLocks noGrp="1"/>
          </p:cNvSpPr>
          <p:nvPr>
            <p:ph type="body" sz="quarter" idx="14"/>
          </p:nvPr>
        </p:nvSpPr>
        <p:spPr/>
        <p:txBody>
          <a:bodyPr/>
          <a:lstStyle/>
          <a:p>
            <a:endParaRPr lang="nb-NO"/>
          </a:p>
        </p:txBody>
      </p:sp>
      <p:sp>
        <p:nvSpPr>
          <p:cNvPr id="6" name="Tittel 5"/>
          <p:cNvSpPr>
            <a:spLocks noGrp="1"/>
          </p:cNvSpPr>
          <p:nvPr>
            <p:ph type="title"/>
          </p:nvPr>
        </p:nvSpPr>
        <p:spPr/>
        <p:txBody>
          <a:bodyPr/>
          <a:lstStyle/>
          <a:p>
            <a:r>
              <a:rPr lang="nb-NO" dirty="0"/>
              <a:t>Utslipp og utslippsreduksjoner etter type tiltak</a:t>
            </a:r>
          </a:p>
        </p:txBody>
      </p:sp>
      <p:pic>
        <p:nvPicPr>
          <p:cNvPr id="7" name="Plassholder for innhold 6"/>
          <p:cNvPicPr>
            <a:picLocks noGrp="1" noChangeAspect="1"/>
          </p:cNvPicPr>
          <p:nvPr>
            <p:ph sz="quarter" idx="12"/>
          </p:nvPr>
        </p:nvPicPr>
        <p:blipFill rotWithShape="1">
          <a:blip r:embed="rId3" cstate="email">
            <a:extLst>
              <a:ext uri="{28A0092B-C50C-407E-A947-70E740481C1C}">
                <a14:useLocalDpi xmlns:a14="http://schemas.microsoft.com/office/drawing/2010/main"/>
              </a:ext>
            </a:extLst>
          </a:blip>
          <a:srcRect l="12449" t="32439" r="710" b="19166"/>
          <a:stretch/>
        </p:blipFill>
        <p:spPr>
          <a:xfrm>
            <a:off x="662765" y="1563688"/>
            <a:ext cx="7818471" cy="3081337"/>
          </a:xfrm>
          <a:prstGeom prst="rect">
            <a:avLst/>
          </a:prstGeom>
        </p:spPr>
      </p:pic>
      <p:sp>
        <p:nvSpPr>
          <p:cNvPr id="8" name="Ellipse 7"/>
          <p:cNvSpPr/>
          <p:nvPr/>
        </p:nvSpPr>
        <p:spPr bwMode="auto">
          <a:xfrm>
            <a:off x="6372200" y="2401465"/>
            <a:ext cx="2211444" cy="1584176"/>
          </a:xfrm>
          <a:prstGeom prst="ellipse">
            <a:avLst/>
          </a:prstGeom>
          <a:noFill/>
          <a:ln w="9525" cap="flat" cmpd="sng" algn="ctr">
            <a:solidFill>
              <a:schemeClr val="accent6"/>
            </a:solidFill>
            <a:prstDash val="solid"/>
            <a:round/>
            <a:headEnd type="none" w="med" len="med"/>
            <a:tailEnd type="triangl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233987932"/>
      </p:ext>
    </p:extLst>
  </p:cSld>
  <p:clrMapOvr>
    <a:masterClrMapping/>
  </p:clrMapOvr>
</p:sld>
</file>

<file path=ppt/theme/theme1.xml><?xml version="1.0" encoding="utf-8"?>
<a:theme xmlns:a="http://schemas.openxmlformats.org/drawingml/2006/main" name="Elkem-theme-2014">
  <a:themeElements>
    <a:clrScheme name="ELKEM_2016_fargepalett">
      <a:dk1>
        <a:srgbClr val="14171B"/>
      </a:dk1>
      <a:lt1>
        <a:srgbClr val="FFFFFF"/>
      </a:lt1>
      <a:dk2>
        <a:srgbClr val="6D6E71"/>
      </a:dk2>
      <a:lt2>
        <a:srgbClr val="B1B3B6"/>
      </a:lt2>
      <a:accent1>
        <a:srgbClr val="0066A6"/>
      </a:accent1>
      <a:accent2>
        <a:srgbClr val="00A9E9"/>
      </a:accent2>
      <a:accent3>
        <a:srgbClr val="8BD1EE"/>
      </a:accent3>
      <a:accent4>
        <a:srgbClr val="FBB034"/>
      </a:accent4>
      <a:accent5>
        <a:srgbClr val="F58220"/>
      </a:accent5>
      <a:accent6>
        <a:srgbClr val="BE001E"/>
      </a:accent6>
      <a:hlink>
        <a:srgbClr val="5C2D91"/>
      </a:hlink>
      <a:folHlink>
        <a:srgbClr val="954F72"/>
      </a:folHlink>
    </a:clrScheme>
    <a:fontScheme name="Egendefinert 11">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triangle" w="med" len="med"/>
        </a:ln>
        <a:effectLst/>
      </a:spPr>
      <a:bodyPr vert="horz" wrap="none" lIns="90000" tIns="46800" rIns="90000" bIns="4680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400" b="0" i="0" u="none" strike="noStrike" cap="none" normalizeH="0" baseline="0" dirty="0" err="1" smtClean="0">
            <a:ln>
              <a:noFill/>
            </a:ln>
            <a:solidFill>
              <a:schemeClr val="bg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none" lIns="90000" tIns="46800" rIns="90000" bIns="4680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2400" b="0" i="0" u="none" strike="noStrike" cap="none" normalizeH="0" baseline="0" smtClean="0">
            <a:ln>
              <a:noFill/>
            </a:ln>
            <a:solidFill>
              <a:srgbClr val="000000"/>
            </a:solidFill>
            <a:effectLst/>
            <a:latin typeface="Arial" charset="0"/>
          </a:defRPr>
        </a:defPPr>
      </a:lstStyle>
    </a:lnDef>
    <a:txDef>
      <a:spPr>
        <a:noFill/>
      </a:spPr>
      <a:bodyPr wrap="square" rtlCol="0">
        <a:noAutofit/>
      </a:bodyPr>
      <a:lstStyle>
        <a:defPPr marL="144000" indent="-144000" algn="l">
          <a:buClr>
            <a:schemeClr val="accent1"/>
          </a:buClr>
          <a:buFont typeface="Arial" panose="020B0604020202020204" pitchFamily="34" charset="0"/>
          <a:buChar char="•"/>
          <a:defRPr sz="1400" dirty="0" err="1" smtClean="0">
            <a:solidFill>
              <a:schemeClr val="tx1"/>
            </a:solidFill>
            <a:latin typeface="+mn-lt"/>
          </a:defRPr>
        </a:defPPr>
      </a:lstStyle>
    </a:txDef>
  </a:objectDefaults>
  <a:extraClrSchemeLst>
    <a:extraClrScheme>
      <a:clrScheme name="elkem_10juni 1">
        <a:dk1>
          <a:srgbClr val="000000"/>
        </a:dk1>
        <a:lt1>
          <a:srgbClr val="FFFFFF"/>
        </a:lt1>
        <a:dk2>
          <a:srgbClr val="000000"/>
        </a:dk2>
        <a:lt2>
          <a:srgbClr val="A7A9AC"/>
        </a:lt2>
        <a:accent1>
          <a:srgbClr val="F37536"/>
        </a:accent1>
        <a:accent2>
          <a:srgbClr val="64A345"/>
        </a:accent2>
        <a:accent3>
          <a:srgbClr val="FFFFFF"/>
        </a:accent3>
        <a:accent4>
          <a:srgbClr val="000000"/>
        </a:accent4>
        <a:accent5>
          <a:srgbClr val="F8BDAE"/>
        </a:accent5>
        <a:accent6>
          <a:srgbClr val="5A933E"/>
        </a:accent6>
        <a:hlink>
          <a:srgbClr val="427CBE"/>
        </a:hlink>
        <a:folHlink>
          <a:srgbClr val="58585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lkem_PPT_template_Materials" id="{30D59ED0-86ED-3746-B111-5FDB7A62D3A9}" vid="{DD237669-68A4-5F46-99B7-0463B48BC6CF}"/>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359</TotalTime>
  <Words>1718</Words>
  <Application>Microsoft Office PowerPoint</Application>
  <PresentationFormat>Skjermfremvisning (16:9)</PresentationFormat>
  <Paragraphs>277</Paragraphs>
  <Slides>17</Slides>
  <Notes>7</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17</vt:i4>
      </vt:variant>
    </vt:vector>
  </HeadingPairs>
  <TitlesOfParts>
    <vt:vector size="22" baseType="lpstr">
      <vt:lpstr>ＭＳ Ｐゴシック</vt:lpstr>
      <vt:lpstr>Arial</vt:lpstr>
      <vt:lpstr>Calibri</vt:lpstr>
      <vt:lpstr>Calibri Light</vt:lpstr>
      <vt:lpstr>Elkem-theme-2014</vt:lpstr>
      <vt:lpstr>Fornybar as  Elkems innspill til innretning</vt:lpstr>
      <vt:lpstr>Globale megatrender gir føringer for vår strategi</vt:lpstr>
      <vt:lpstr>Elkem omdanner råmaterialer til produkter verden trenger  på en klimaeffektiv måte</vt:lpstr>
      <vt:lpstr>PowerPoint-presentasjon</vt:lpstr>
      <vt:lpstr>“Norwegian wood” er et unikt samarbeid hvor målet er  utnyttelse av hele trestokken</vt:lpstr>
      <vt:lpstr>Et typisk teknologiløp fra eksperientell utvikling  til bygging og drift av industriell pilot</vt:lpstr>
      <vt:lpstr>Follum-caset</vt:lpstr>
      <vt:lpstr>Et utviklingsselskap som kan gå inn på eiersiden i prosjekter i tidlig fase for å avlaste risiko</vt:lpstr>
      <vt:lpstr>Elkem behov er stort - vi trenger flere kilder</vt:lpstr>
      <vt:lpstr>For å sikre bærekraft må Elkem ha kontroll med hele verdikjeden </vt:lpstr>
      <vt:lpstr>For å sikre bærekraft må Elkem ha kontroll med hele verdikjeden </vt:lpstr>
      <vt:lpstr>Oppsummering – investeringsmandat for “Fornybar AS”</vt:lpstr>
      <vt:lpstr>Forslag til endringer i budsjetteksten om fondest investeringsmandat</vt:lpstr>
      <vt:lpstr>PowerPoint-presentasjon</vt:lpstr>
      <vt:lpstr>Global silisiumproduksjon rangert etter CO2-utslipp, 2015 </vt:lpstr>
      <vt:lpstr>Prosessindustriens veikart</vt:lpstr>
      <vt:lpstr>Utslipp og utslippsreduksjoner etter type tiltak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 Karlstad</dc:creator>
  <cp:lastModifiedBy>Marit Ytreeide</cp:lastModifiedBy>
  <cp:revision>20</cp:revision>
  <cp:lastPrinted>2016-06-08T16:30:03Z</cp:lastPrinted>
  <dcterms:created xsi:type="dcterms:W3CDTF">2016-10-11T11:42:01Z</dcterms:created>
  <dcterms:modified xsi:type="dcterms:W3CDTF">2016-10-24T09:39:16Z</dcterms:modified>
</cp:coreProperties>
</file>