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7" r:id="rId4"/>
  </p:sldMasterIdLst>
  <p:notesMasterIdLst>
    <p:notesMasterId r:id="rId11"/>
  </p:notesMasterIdLst>
  <p:handoutMasterIdLst>
    <p:handoutMasterId r:id="rId12"/>
  </p:handoutMasterIdLst>
  <p:sldIdLst>
    <p:sldId id="295" r:id="rId5"/>
    <p:sldId id="262" r:id="rId6"/>
    <p:sldId id="293" r:id="rId7"/>
    <p:sldId id="283" r:id="rId8"/>
    <p:sldId id="296" r:id="rId9"/>
    <p:sldId id="294" r:id="rId1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83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1816" y="-704"/>
      </p:cViewPr>
      <p:guideLst>
        <p:guide orient="horz" pos="383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973" cy="496095"/>
          </a:xfrm>
          <a:prstGeom prst="rect">
            <a:avLst/>
          </a:prstGeom>
        </p:spPr>
        <p:txBody>
          <a:bodyPr vert="horz" lIns="91251" tIns="45625" rIns="91251" bIns="45625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118" y="0"/>
            <a:ext cx="2944972" cy="496095"/>
          </a:xfrm>
          <a:prstGeom prst="rect">
            <a:avLst/>
          </a:prstGeom>
        </p:spPr>
        <p:txBody>
          <a:bodyPr vert="horz" lIns="91251" tIns="45625" rIns="91251" bIns="45625" rtlCol="0"/>
          <a:lstStyle>
            <a:lvl1pPr algn="r">
              <a:defRPr sz="1200"/>
            </a:lvl1pPr>
          </a:lstStyle>
          <a:p>
            <a:fld id="{BC1AB895-A6DF-4BA0-BCAD-07E6E8AAE7D1}" type="datetimeFigureOut">
              <a:rPr lang="nb-NO" smtClean="0"/>
              <a:pPr/>
              <a:t>15.10.2015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960"/>
            <a:ext cx="2944973" cy="496094"/>
          </a:xfrm>
          <a:prstGeom prst="rect">
            <a:avLst/>
          </a:prstGeom>
        </p:spPr>
        <p:txBody>
          <a:bodyPr vert="horz" lIns="91251" tIns="45625" rIns="91251" bIns="45625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118" y="9428960"/>
            <a:ext cx="2944972" cy="496094"/>
          </a:xfrm>
          <a:prstGeom prst="rect">
            <a:avLst/>
          </a:prstGeom>
        </p:spPr>
        <p:txBody>
          <a:bodyPr vert="horz" lIns="91251" tIns="45625" rIns="91251" bIns="45625" rtlCol="0" anchor="b"/>
          <a:lstStyle>
            <a:lvl1pPr algn="r">
              <a:defRPr sz="1200"/>
            </a:lvl1pPr>
          </a:lstStyle>
          <a:p>
            <a:fld id="{BD0BCD82-0274-4794-88BF-24805096D57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8941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46400" cy="496888"/>
          </a:xfrm>
          <a:prstGeom prst="rect">
            <a:avLst/>
          </a:prstGeom>
        </p:spPr>
        <p:txBody>
          <a:bodyPr vert="horz" lIns="91348" tIns="45673" rIns="91348" bIns="45673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93" y="6"/>
            <a:ext cx="2946400" cy="496888"/>
          </a:xfrm>
          <a:prstGeom prst="rect">
            <a:avLst/>
          </a:prstGeom>
        </p:spPr>
        <p:txBody>
          <a:bodyPr vert="horz" lIns="91348" tIns="45673" rIns="91348" bIns="45673" rtlCol="0"/>
          <a:lstStyle>
            <a:lvl1pPr algn="r">
              <a:defRPr sz="1200"/>
            </a:lvl1pPr>
          </a:lstStyle>
          <a:p>
            <a:fld id="{C587B0B1-5A88-492B-BEC0-F4250CBBFBA4}" type="datetimeFigureOut">
              <a:rPr lang="nb-NO" smtClean="0"/>
              <a:pPr/>
              <a:t>15.10.2015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8" tIns="45673" rIns="91348" bIns="45673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6" y="4714881"/>
            <a:ext cx="5438774" cy="4467225"/>
          </a:xfrm>
          <a:prstGeom prst="rect">
            <a:avLst/>
          </a:prstGeom>
        </p:spPr>
        <p:txBody>
          <a:bodyPr vert="horz" lIns="91348" tIns="45673" rIns="91348" bIns="4567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28163"/>
            <a:ext cx="2946400" cy="496887"/>
          </a:xfrm>
          <a:prstGeom prst="rect">
            <a:avLst/>
          </a:prstGeom>
        </p:spPr>
        <p:txBody>
          <a:bodyPr vert="horz" lIns="91348" tIns="45673" rIns="91348" bIns="45673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93" y="9428163"/>
            <a:ext cx="2946400" cy="496887"/>
          </a:xfrm>
          <a:prstGeom prst="rect">
            <a:avLst/>
          </a:prstGeom>
        </p:spPr>
        <p:txBody>
          <a:bodyPr vert="horz" lIns="91348" tIns="45673" rIns="91348" bIns="45673" rtlCol="0" anchor="b"/>
          <a:lstStyle>
            <a:lvl1pPr algn="r">
              <a:defRPr sz="1200"/>
            </a:lvl1pPr>
          </a:lstStyle>
          <a:p>
            <a:fld id="{D34F8EAC-2ECE-4106-AA2B-89859FD9647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60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762526"/>
            <a:ext cx="3605154" cy="108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800" y="230400"/>
            <a:ext cx="8078400" cy="846000"/>
          </a:xfrm>
        </p:spPr>
        <p:txBody>
          <a:bodyPr/>
          <a:lstStyle>
            <a:lvl1pPr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sz="half" idx="1"/>
          </p:nvPr>
        </p:nvSpPr>
        <p:spPr>
          <a:xfrm>
            <a:off x="532800" y="1213200"/>
            <a:ext cx="4557600" cy="48060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buClr>
                <a:schemeClr val="accent6"/>
              </a:buClr>
              <a:defRPr sz="1800">
                <a:solidFill>
                  <a:srgbClr val="000000"/>
                </a:solidFill>
              </a:defRPr>
            </a:lvl1pPr>
            <a:lvl2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2pPr>
            <a:lvl3pPr>
              <a:spcBef>
                <a:spcPts val="0"/>
              </a:spcBef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3pPr>
            <a:lvl4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4pPr>
            <a:lvl5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0"/>
          </p:nvPr>
        </p:nvSpPr>
        <p:spPr>
          <a:xfrm>
            <a:off x="5198400" y="1213200"/>
            <a:ext cx="3412800" cy="480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752600" y="6516000"/>
            <a:ext cx="7200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fld id="{F0F4C596-0BE8-4750-A645-9A63FBE40594}" type="datetimeFigureOut">
              <a:rPr lang="en-GB" smtClean="0"/>
              <a:pPr/>
              <a:t>15/10/2015</a:t>
            </a:fld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76200" y="6516000"/>
            <a:ext cx="6480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fld id="{4DE7A65E-B27C-4B80-A869-58D76CD4093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516000"/>
            <a:ext cx="6096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69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6426" y="1174750"/>
            <a:ext cx="7780339" cy="1322388"/>
          </a:xfrm>
        </p:spPr>
        <p:txBody>
          <a:bodyPr rIns="0"/>
          <a:lstStyle>
            <a:lvl1pPr algn="ctr"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59055" y="2597150"/>
            <a:ext cx="3906839" cy="952500"/>
          </a:xfrm>
        </p:spPr>
        <p:txBody>
          <a:bodyPr lIns="91440" tIns="45720" rIns="91440" bIns="45720"/>
          <a:lstStyle>
            <a:lvl1pPr marL="0" indent="0" algn="ctr">
              <a:lnSpc>
                <a:spcPct val="120000"/>
              </a:lnSpc>
              <a:spcAft>
                <a:spcPct val="0"/>
              </a:spcAft>
              <a:buFont typeface="Arial" charset="0"/>
              <a:buNone/>
              <a:defRPr sz="1800">
                <a:solidFill>
                  <a:srgbClr val="58585A"/>
                </a:solidFill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382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35077" y="1196752"/>
            <a:ext cx="8473846" cy="452755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422C9-2495-47AA-B201-BF726A2B5232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6736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256F9-E58C-41FA-AA5F-9A4AC43C279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4762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31939" y="119675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37969" y="119675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98FB8-0FE7-4AB6-9448-C762E150B8A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231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31939" y="1196752"/>
            <a:ext cx="4074092" cy="291600"/>
          </a:xfrm>
          <a:solidFill>
            <a:schemeClr val="accent1"/>
          </a:solidFill>
        </p:spPr>
        <p:txBody>
          <a:bodyPr anchor="b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31939" y="150054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37969" y="150054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3423E-7696-460C-9BAF-D766AA6388A9}" type="slidenum">
              <a:rPr lang="nb-NO"/>
              <a:pPr/>
              <a:t>‹#›</a:t>
            </a:fld>
            <a:endParaRPr lang="nb-NO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552452" y="214314"/>
            <a:ext cx="8051800" cy="8318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3"/>
          </p:nvPr>
        </p:nvSpPr>
        <p:spPr>
          <a:xfrm>
            <a:off x="4737969" y="1196752"/>
            <a:ext cx="4074092" cy="291600"/>
          </a:xfrm>
          <a:solidFill>
            <a:schemeClr val="accent1"/>
          </a:solidFill>
        </p:spPr>
        <p:txBody>
          <a:bodyPr anchor="b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51782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AF71C-90EE-4006-9A45-740306E9AF42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3032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43454-87AD-4AF1-A293-A71AE3DD4C99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3415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5" y="1435104"/>
            <a:ext cx="5111751" cy="4691063"/>
          </a:xfrm>
        </p:spPr>
        <p:txBody>
          <a:bodyPr/>
          <a:lstStyle>
            <a:lvl1pPr>
              <a:defRPr sz="2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01A87-FE27-4B7E-BA22-ADB4DD1B7BFC}" type="slidenum">
              <a:rPr lang="nb-NO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552452" y="214314"/>
            <a:ext cx="8051800" cy="8318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5336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4B635-D8B0-49D8-9314-DDE33443DEE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8703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1BE35-6FAC-4289-8EE5-169B449E8B3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373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88129" y="214313"/>
            <a:ext cx="2016125" cy="5859462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9755" y="214313"/>
            <a:ext cx="5895975" cy="5859462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7B4014-2A2D-487E-BD39-DF910B62CF58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3250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9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6431" y="1174751"/>
            <a:ext cx="7780339" cy="1322388"/>
          </a:xfrm>
        </p:spPr>
        <p:txBody>
          <a:bodyPr rIns="0"/>
          <a:lstStyle>
            <a:lvl1pPr algn="ctr">
              <a:defRPr lang="nb-NO" sz="3300" cap="all" spc="59" baseline="0" dirty="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559063" y="2597151"/>
            <a:ext cx="3906839" cy="952500"/>
          </a:xfrm>
        </p:spPr>
        <p:txBody>
          <a:bodyPr lIns="107287" tIns="53643" rIns="107287" bIns="53643"/>
          <a:lstStyle>
            <a:lvl1pPr marL="0" indent="0" algn="ctr">
              <a:lnSpc>
                <a:spcPct val="120000"/>
              </a:lnSpc>
              <a:spcAft>
                <a:spcPct val="0"/>
              </a:spcAft>
              <a:buFont typeface="Arial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edit 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11362496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468317" y="1195199"/>
            <a:ext cx="8208961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380158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570239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760317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950397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137643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4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614214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2" name="Rectangle 1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99667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195200"/>
            <a:ext cx="4026673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48891" y="1195200"/>
            <a:ext cx="4027569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5273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67546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sz="half" idx="14" hasCustomPrompt="1"/>
          </p:nvPr>
        </p:nvSpPr>
        <p:spPr>
          <a:xfrm>
            <a:off x="467546" y="1546230"/>
            <a:ext cx="4026673" cy="452755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48891" y="1546230"/>
            <a:ext cx="4027569" cy="452755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 sz="2000" baseline="0"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4649785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352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195200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3246480" y="1195199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67546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7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6024645" y="1195199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17119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548001"/>
            <a:ext cx="2651815" cy="4525780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3245709" y="1548001"/>
            <a:ext cx="2651815" cy="4525779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7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80109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7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6036437" y="1548001"/>
            <a:ext cx="2651815" cy="4525779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7547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3245709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idx="16" hasCustomPrompt="1"/>
          </p:nvPr>
        </p:nvSpPr>
        <p:spPr>
          <a:xfrm>
            <a:off x="6036437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72359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</p:nvPr>
        </p:nvSpPr>
        <p:spPr>
          <a:xfrm>
            <a:off x="467546" y="1195200"/>
            <a:ext cx="4026669" cy="2377816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</p:nvPr>
        </p:nvSpPr>
        <p:spPr>
          <a:xfrm>
            <a:off x="4648891" y="1195201"/>
            <a:ext cx="4027569" cy="2377816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</p:nvPr>
        </p:nvSpPr>
        <p:spPr>
          <a:xfrm>
            <a:off x="467546" y="3694181"/>
            <a:ext cx="4026669" cy="23796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8891" y="3694182"/>
            <a:ext cx="4027569" cy="23796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7473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</p:nvPr>
        </p:nvSpPr>
        <p:spPr>
          <a:xfrm>
            <a:off x="467546" y="1546230"/>
            <a:ext cx="40266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</p:nvPr>
        </p:nvSpPr>
        <p:spPr>
          <a:xfrm>
            <a:off x="4648891" y="1546230"/>
            <a:ext cx="40275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</p:nvPr>
        </p:nvSpPr>
        <p:spPr>
          <a:xfrm>
            <a:off x="467546" y="4021781"/>
            <a:ext cx="40266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8891" y="4021781"/>
            <a:ext cx="40275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3" hasCustomPrompt="1"/>
          </p:nvPr>
        </p:nvSpPr>
        <p:spPr>
          <a:xfrm>
            <a:off x="467546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445647" y="3675173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 smtClean="0"/>
              <a:t>Click to edit title</a:t>
            </a:r>
          </a:p>
        </p:txBody>
      </p:sp>
      <p:sp>
        <p:nvSpPr>
          <p:cNvPr id="16" name="Plassholder for tekst 2"/>
          <p:cNvSpPr>
            <a:spLocks noGrp="1"/>
          </p:cNvSpPr>
          <p:nvPr>
            <p:ph type="body" idx="16" hasCustomPrompt="1"/>
          </p:nvPr>
        </p:nvSpPr>
        <p:spPr>
          <a:xfrm>
            <a:off x="4649785" y="3675173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 smtClean="0"/>
              <a:t>Click to edit title</a:t>
            </a:r>
          </a:p>
        </p:txBody>
      </p:sp>
      <p:sp>
        <p:nvSpPr>
          <p:cNvPr id="15" name="Plassholder for tekst 2"/>
          <p:cNvSpPr>
            <a:spLocks noGrp="1"/>
          </p:cNvSpPr>
          <p:nvPr>
            <p:ph type="body" idx="18" hasCustomPrompt="1"/>
          </p:nvPr>
        </p:nvSpPr>
        <p:spPr>
          <a:xfrm>
            <a:off x="4649785" y="1202990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 smtClean="0"/>
              <a:t>Click to edit title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6350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6431" y="2466652"/>
            <a:ext cx="7780339" cy="1322388"/>
          </a:xfrm>
        </p:spPr>
        <p:txBody>
          <a:bodyPr rIns="0"/>
          <a:lstStyle>
            <a:lvl1pPr algn="l">
              <a:defRPr lang="nb-NO" sz="3300" cap="all" spc="59" baseline="0" dirty="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541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66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0734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0734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320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366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A010CFF-1AD3-490E-B568-D7ADF9B7EC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10/15/2015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DDDAF7-79C1-4779-8949-B432FD3797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2805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40767"/>
            <a:ext cx="5486400" cy="338680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396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stripe-mindre-logo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6312549"/>
            <a:ext cx="9144000" cy="545453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52452" y="214314"/>
            <a:ext cx="8051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250" y="6457954"/>
            <a:ext cx="43973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A7A9AC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6F089A-B04C-43A3-8E25-35204AB2BF2E}" type="slidenum">
              <a:rPr 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/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5631" y="1195200"/>
            <a:ext cx="8473846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4"/>
            <a:endParaRPr lang="nb-NO" dirty="0" smtClean="0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254001" y="1039813"/>
            <a:ext cx="8636000" cy="0"/>
          </a:xfrm>
          <a:prstGeom prst="line">
            <a:avLst/>
          </a:prstGeom>
          <a:noFill/>
          <a:ln w="22225">
            <a:solidFill>
              <a:srgbClr val="ECECE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60339" y="4600575"/>
            <a:ext cx="181822" cy="4638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1763714" y="4005263"/>
            <a:ext cx="3024187" cy="4638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96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9pPr>
    </p:titleStyle>
    <p:bodyStyle>
      <a:lvl1pPr marL="1778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  <a:ea typeface="+mn-ea"/>
          <a:cs typeface="+mn-cs"/>
        </a:defRPr>
      </a:lvl1pPr>
      <a:lvl2pPr marL="3556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2pPr>
      <a:lvl3pPr marL="531813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3pPr>
      <a:lvl4pPr marL="7239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4pPr>
      <a:lvl5pPr marL="900113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468313" y="1040081"/>
            <a:ext cx="8208962" cy="0"/>
          </a:xfrm>
          <a:prstGeom prst="line">
            <a:avLst/>
          </a:prstGeom>
          <a:noFill/>
          <a:ln w="952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lIns="107287" tIns="53643" rIns="107287" bIns="5364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68317" y="2"/>
            <a:ext cx="8208143" cy="96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7" y="1195200"/>
            <a:ext cx="8208961" cy="48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4"/>
            <a:endParaRPr lang="en-GB" noProof="0" dirty="0" smtClean="0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60340" y="4600578"/>
            <a:ext cx="213321" cy="541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105597" tIns="54910" rIns="105597" bIns="5491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1763720" y="4005266"/>
            <a:ext cx="3024187" cy="541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05597" tIns="54910" rIns="105597" bIns="5491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468313" y="6384576"/>
            <a:ext cx="8208962" cy="0"/>
          </a:xfrm>
          <a:prstGeom prst="line">
            <a:avLst/>
          </a:prstGeom>
          <a:noFill/>
          <a:ln w="9525" cmpd="sng">
            <a:solidFill>
              <a:srgbClr val="A6A6A6"/>
            </a:solidFill>
            <a:round/>
            <a:headEnd/>
            <a:tailEnd/>
          </a:ln>
          <a:effectLst/>
        </p:spPr>
        <p:txBody>
          <a:bodyPr wrap="none" lIns="107287" tIns="53643" rIns="107287" bIns="5364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10" name="Bilde 9" descr="ztcl9vu2jfpkkcg279ra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368" y="6500690"/>
            <a:ext cx="832346" cy="258575"/>
          </a:xfrm>
          <a:prstGeom prst="rect">
            <a:avLst/>
          </a:prstGeom>
        </p:spPr>
      </p:pic>
      <p:sp>
        <p:nvSpPr>
          <p:cNvPr id="9" name="Text Placeholder 10"/>
          <p:cNvSpPr txBox="1">
            <a:spLocks/>
          </p:cNvSpPr>
          <p:nvPr userDrawn="1"/>
        </p:nvSpPr>
        <p:spPr>
          <a:xfrm>
            <a:off x="755577" y="6453337"/>
            <a:ext cx="7073400" cy="24214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  <a:defRPr sz="1200">
                <a:solidFill>
                  <a:srgbClr val="A6A6A6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 baseline="0">
                <a:solidFill>
                  <a:schemeClr val="tx1"/>
                </a:solidFill>
                <a:latin typeface="+mn-lt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5pPr>
            <a:lvl6pPr marL="2950454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6pPr>
            <a:lvl7pPr marL="3486900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7pPr>
            <a:lvl8pPr marL="4023346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8pPr>
            <a:lvl9pPr marL="4559792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GB" kern="0" dirty="0" smtClean="0"/>
              <a:t>Advanced materials shaping the future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56021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 cap="all" spc="59">
          <a:solidFill>
            <a:srgbClr val="52545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5pPr>
      <a:lvl6pPr marL="536447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6pPr>
      <a:lvl7pPr marL="1072892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7pPr>
      <a:lvl8pPr marL="1609338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8pPr>
      <a:lvl9pPr marL="2145785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9pPr>
    </p:titleStyle>
    <p:bodyStyle>
      <a:lvl1pPr marL="190080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80158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 baseline="0">
          <a:solidFill>
            <a:schemeClr val="tx1"/>
          </a:solidFill>
          <a:latin typeface="+mn-lt"/>
        </a:defRPr>
      </a:lvl2pPr>
      <a:lvl3pPr marL="570239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3pPr>
      <a:lvl4pPr marL="760317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4pPr>
      <a:lvl5pPr marL="950397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5pPr>
      <a:lvl6pPr marL="2950454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6pPr>
      <a:lvl7pPr marL="3486900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7pPr>
      <a:lvl8pPr marL="4023346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8pPr>
      <a:lvl9pPr marL="4559792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9pPr>
    </p:bodyStyle>
    <p:otherStyle>
      <a:defPPr>
        <a:defRPr lang="nb-NO"/>
      </a:defPPr>
      <a:lvl1pPr marL="0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4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92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338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85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231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67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123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569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top graphic_grey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81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30175"/>
            <a:ext cx="66357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08050"/>
            <a:ext cx="8229600" cy="521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pic>
        <p:nvPicPr>
          <p:cNvPr id="3077" name="Picture 7" descr="Borregaard logo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00775"/>
            <a:ext cx="133191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16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67A6"/>
          </a:solidFill>
          <a:latin typeface="Franklin Gothic Book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 smtClean="0"/>
              <a:t>Høring i finanskomiteen 15. oktober 2015</a:t>
            </a:r>
            <a:br>
              <a:rPr lang="nb-NO" b="1" dirty="0" smtClean="0"/>
            </a:br>
            <a:r>
              <a:rPr lang="nb-NO" b="1" dirty="0" smtClean="0"/>
              <a:t>Marianne Lie</a:t>
            </a:r>
            <a:br>
              <a:rPr lang="nb-NO" b="1" dirty="0" smtClean="0"/>
            </a:br>
            <a:r>
              <a:rPr lang="nb-NO" b="1" dirty="0" smtClean="0"/>
              <a:t>Sekretariatsleder</a:t>
            </a:r>
            <a:endParaRPr lang="nb-NO" b="1" dirty="0"/>
          </a:p>
        </p:txBody>
      </p:sp>
      <p:sp>
        <p:nvSpPr>
          <p:cNvPr id="8" name="Undertit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858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Forum</a:t>
            </a:r>
            <a:r>
              <a:rPr lang="nb-NO" sz="2400" b="1" dirty="0" smtClean="0"/>
              <a:t> for Miljøteknologi</a:t>
            </a:r>
            <a:endParaRPr lang="nb-NO" sz="2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Forum for Miljøteknologi (FFM) består av en rekke av de største bedriftene innen prosessindustri, </a:t>
            </a:r>
            <a:r>
              <a:rPr lang="nb-NO" sz="2000" dirty="0" smtClean="0"/>
              <a:t>energiproduksjon, maritim </a:t>
            </a:r>
            <a:r>
              <a:rPr lang="nb-NO" sz="2000" dirty="0"/>
              <a:t>næring og </a:t>
            </a:r>
            <a:r>
              <a:rPr lang="nb-NO" sz="2000" dirty="0" smtClean="0"/>
              <a:t>byggenæringen, </a:t>
            </a:r>
            <a:r>
              <a:rPr lang="nb-NO" sz="2000" dirty="0"/>
              <a:t>som har egne prosjekter innen miljøteknologi og fornybar </a:t>
            </a:r>
            <a:r>
              <a:rPr lang="nb-NO" sz="2000" dirty="0" smtClean="0"/>
              <a:t>energi, samt Fellesforbundet.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err="1"/>
              <a:t>FFMs</a:t>
            </a:r>
            <a:r>
              <a:rPr lang="nb-NO" sz="2000" dirty="0"/>
              <a:t> ambisjon er at norske bedrifter skal være verdensledende i utvikling og bruk av </a:t>
            </a:r>
            <a:r>
              <a:rPr lang="nb-NO" sz="2000" dirty="0" smtClean="0"/>
              <a:t>miljøteknologi.</a:t>
            </a:r>
            <a:endParaRPr lang="nb-NO" sz="2000" dirty="0"/>
          </a:p>
          <a:p>
            <a:pPr marL="0" indent="0">
              <a:buNone/>
            </a:pPr>
            <a:r>
              <a:rPr lang="nb-NO" sz="2000" dirty="0"/>
              <a:t> </a:t>
            </a:r>
            <a:endParaRPr lang="nb-NO" sz="2000" dirty="0" smtClean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7" name="Content Placeholder 4"/>
          <p:cNvSpPr>
            <a:spLocks noGrp="1"/>
          </p:cNvSpPr>
          <p:nvPr>
            <p:ph sz="half" idx="2"/>
          </p:nvPr>
        </p:nvSpPr>
        <p:spPr>
          <a:xfrm>
            <a:off x="5436096" y="1600200"/>
            <a:ext cx="223224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400" b="1" dirty="0" smtClean="0"/>
              <a:t>Medlemmer </a:t>
            </a:r>
            <a:br>
              <a:rPr lang="nb-NO" sz="1400" b="1" dirty="0" smtClean="0"/>
            </a:br>
            <a:endParaRPr lang="nb-NO" sz="1400" b="1" dirty="0" smtClean="0"/>
          </a:p>
          <a:p>
            <a:r>
              <a:rPr lang="en-US" sz="1400" dirty="0" err="1"/>
              <a:t>Yara</a:t>
            </a:r>
            <a:r>
              <a:rPr lang="en-US" sz="1400" dirty="0"/>
              <a:t> International ASA</a:t>
            </a:r>
            <a:endParaRPr lang="nb-NO" sz="1400" dirty="0"/>
          </a:p>
          <a:p>
            <a:r>
              <a:rPr lang="nb-NO" sz="1400" dirty="0" smtClean="0"/>
              <a:t>Selvaag </a:t>
            </a:r>
            <a:r>
              <a:rPr lang="nb-NO" sz="1400" dirty="0"/>
              <a:t>Gruppen AS</a:t>
            </a:r>
          </a:p>
          <a:p>
            <a:r>
              <a:rPr lang="en-US" sz="1400" dirty="0" smtClean="0"/>
              <a:t>Green </a:t>
            </a:r>
            <a:r>
              <a:rPr lang="en-US" sz="1400" dirty="0"/>
              <a:t>Business Norway</a:t>
            </a:r>
            <a:endParaRPr lang="nb-NO" sz="1400" dirty="0"/>
          </a:p>
          <a:p>
            <a:r>
              <a:rPr lang="en-US" sz="1400" dirty="0" err="1" smtClean="0"/>
              <a:t>Fellesforbundet</a:t>
            </a:r>
            <a:endParaRPr lang="nb-NO" sz="1400" dirty="0"/>
          </a:p>
          <a:p>
            <a:r>
              <a:rPr lang="en-US" sz="1400" dirty="0" err="1" smtClean="0"/>
              <a:t>Elkem</a:t>
            </a:r>
            <a:r>
              <a:rPr lang="en-US" sz="1400" dirty="0" smtClean="0"/>
              <a:t> </a:t>
            </a:r>
            <a:r>
              <a:rPr lang="en-US" sz="1400" dirty="0"/>
              <a:t>AS</a:t>
            </a:r>
            <a:endParaRPr lang="nb-NO" sz="1400" dirty="0"/>
          </a:p>
          <a:p>
            <a:r>
              <a:rPr lang="en-US" sz="1400" dirty="0" err="1" smtClean="0"/>
              <a:t>Wärtsilä</a:t>
            </a:r>
            <a:r>
              <a:rPr lang="en-US" sz="1400" dirty="0" smtClean="0"/>
              <a:t> </a:t>
            </a:r>
            <a:r>
              <a:rPr lang="en-US" sz="1400" dirty="0"/>
              <a:t>Norway AS</a:t>
            </a:r>
            <a:endParaRPr lang="nb-NO" sz="1400" dirty="0"/>
          </a:p>
          <a:p>
            <a:r>
              <a:rPr lang="en-US" sz="1400" dirty="0" smtClean="0"/>
              <a:t>Alcoa </a:t>
            </a:r>
            <a:r>
              <a:rPr lang="en-US" sz="1400" dirty="0"/>
              <a:t>Norway ANS</a:t>
            </a:r>
            <a:endParaRPr lang="nb-NO" sz="1400" dirty="0"/>
          </a:p>
          <a:p>
            <a:r>
              <a:rPr lang="nb-NO" sz="1400" dirty="0" smtClean="0"/>
              <a:t>Norsk </a:t>
            </a:r>
            <a:r>
              <a:rPr lang="nb-NO" sz="1400" dirty="0"/>
              <a:t>Hydro ASA</a:t>
            </a:r>
          </a:p>
          <a:p>
            <a:r>
              <a:rPr lang="nb-NO" sz="1400" dirty="0" smtClean="0"/>
              <a:t>DNV GL</a:t>
            </a:r>
            <a:endParaRPr lang="nb-NO" sz="1400" dirty="0"/>
          </a:p>
          <a:p>
            <a:r>
              <a:rPr lang="nb-NO" sz="1400" dirty="0" smtClean="0"/>
              <a:t>Borregaard ASA</a:t>
            </a:r>
            <a:endParaRPr lang="nb-NO" sz="1400" dirty="0"/>
          </a:p>
          <a:p>
            <a:r>
              <a:rPr lang="nb-NO" sz="1400" dirty="0" smtClean="0"/>
              <a:t>Maritime </a:t>
            </a:r>
            <a:r>
              <a:rPr lang="nb-NO" sz="1400" dirty="0" err="1" smtClean="0"/>
              <a:t>Clean</a:t>
            </a:r>
            <a:r>
              <a:rPr lang="nb-NO" sz="1400" dirty="0" smtClean="0"/>
              <a:t> Tech West</a:t>
            </a:r>
          </a:p>
          <a:p>
            <a:r>
              <a:rPr lang="nb-NO" sz="1400" dirty="0" smtClean="0"/>
              <a:t>Statkraft AS</a:t>
            </a:r>
          </a:p>
          <a:p>
            <a:r>
              <a:rPr lang="nb-NO" sz="1400" dirty="0" err="1" smtClean="0"/>
              <a:t>Glencore</a:t>
            </a:r>
            <a:endParaRPr lang="nb-NO" sz="1400" dirty="0"/>
          </a:p>
        </p:txBody>
      </p:sp>
      <p:sp>
        <p:nvSpPr>
          <p:cNvPr id="8" name="Rectangle 7"/>
          <p:cNvSpPr/>
          <p:nvPr/>
        </p:nvSpPr>
        <p:spPr>
          <a:xfrm>
            <a:off x="5364088" y="1556792"/>
            <a:ext cx="2304256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3" name="TextBox 2"/>
          <p:cNvSpPr txBox="1"/>
          <p:nvPr/>
        </p:nvSpPr>
        <p:spPr>
          <a:xfrm>
            <a:off x="395536" y="6237312"/>
            <a:ext cx="51122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/>
              <a:t>Kristinelundveien 6, N-0268 Oslo | Tel: +47 916 45 506 | </a:t>
            </a:r>
            <a:r>
              <a:rPr lang="nb-NO" sz="1050" dirty="0" smtClean="0"/>
              <a:t>post@forumformiljoteknologi.no</a:t>
            </a:r>
            <a:br>
              <a:rPr lang="nb-NO" sz="1050" dirty="0" smtClean="0"/>
            </a:br>
            <a:r>
              <a:rPr lang="nb-NO" sz="1050" dirty="0" err="1" smtClean="0"/>
              <a:t>Foretaksregisterert</a:t>
            </a:r>
            <a:r>
              <a:rPr lang="nb-NO" sz="1050" dirty="0"/>
              <a:t>: NO 884 296 </a:t>
            </a:r>
            <a:r>
              <a:rPr lang="nb-NO" sz="1050" dirty="0" smtClean="0"/>
              <a:t>862 </a:t>
            </a:r>
            <a:r>
              <a:rPr lang="nb-NO" sz="1050" dirty="0"/>
              <a:t>|</a:t>
            </a:r>
            <a:r>
              <a:rPr lang="nb-NO" sz="1050" dirty="0" smtClean="0"/>
              <a:t> www.forumformiljoteknologi.no</a:t>
            </a:r>
            <a:endParaRPr lang="nb-NO" sz="1050" dirty="0"/>
          </a:p>
          <a:p>
            <a:r>
              <a:rPr lang="nb-NO" sz="1050" dirty="0"/>
              <a:t> </a:t>
            </a:r>
          </a:p>
          <a:p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24969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Satsing på utvikling av miljøteknologi er god miljøpolitikk og god næringspolitikk</a:t>
            </a:r>
            <a:endParaRPr lang="nb-NO" sz="2800" b="1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Klima- og miljøutfordringene krever teknologiske kvantesprang globalt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Der norske bedrifter har globale posisjoner, blant annet innen prosessindustri, maritim og marin virksomhet og energi, har vi kraft til å utvikle og nå frem med globale miljøløsninger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Miljøteknologi er et stort internasjonalt vekstmarked som også skaper store muligheter for nye grønne arbeidsplasser i Norge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69046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Manglende virkemiddeldekning fra pilotfasen til kommersialisering</a:t>
            </a:r>
            <a:endParaRPr lang="nb-NO" sz="28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42792" cy="4997152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Risiko og kapitalbehov sterkt økende utover i utviklingsløpet</a:t>
            </a: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Pilotfasen er fremdeles den fasen som har dårligst virkemiddel-dekning. Forslaget til en økning i statsbudsjett for 2016 på 134,5 millioner kroner er et viktig steg i riktig retning. Miljøteknologi-ordningen bør trappes opp til 1 milliard kroner i løpet av de nærmeste årene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Behov for virkemidler for ikke-klimarelaterte prosjekter også i fullskala/kommersialiseringsfasen</a:t>
            </a:r>
            <a:br>
              <a:rPr lang="nb-NO" sz="2000" dirty="0" smtClean="0"/>
            </a:b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860032" y="1772816"/>
            <a:ext cx="0" cy="3528392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860032" y="5301208"/>
            <a:ext cx="3888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3968" y="5301208"/>
            <a:ext cx="1671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nb-NO" sz="1200" dirty="0" smtClean="0"/>
              <a:t>Ide- og </a:t>
            </a:r>
            <a:br>
              <a:rPr lang="nb-NO" sz="1200" dirty="0" smtClean="0"/>
            </a:br>
            <a:r>
              <a:rPr lang="nb-NO" sz="1200" dirty="0" smtClean="0"/>
              <a:t>konseptutvikling</a:t>
            </a:r>
            <a:endParaRPr lang="nb-NO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300192" y="5301208"/>
            <a:ext cx="112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Pilot og</a:t>
            </a:r>
            <a:br>
              <a:rPr lang="nb-NO" sz="1200" dirty="0" smtClean="0"/>
            </a:br>
            <a:r>
              <a:rPr lang="nb-NO" sz="1200" dirty="0" smtClean="0"/>
              <a:t>demonstrasjon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1252" y="5301208"/>
            <a:ext cx="1336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Fullskalaanlegg</a:t>
            </a:r>
            <a:br>
              <a:rPr lang="nb-NO" sz="1200" dirty="0" smtClean="0"/>
            </a:br>
            <a:r>
              <a:rPr lang="nb-NO" sz="1200" dirty="0" smtClean="0"/>
              <a:t>Kommersialisering</a:t>
            </a:r>
            <a:br>
              <a:rPr lang="nb-NO" sz="1200" dirty="0" smtClean="0"/>
            </a:b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7227260" y="2143889"/>
            <a:ext cx="1460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>
                <a:solidFill>
                  <a:srgbClr val="FF0000"/>
                </a:solidFill>
              </a:rPr>
              <a:t>Risiko/kapitalbehov</a:t>
            </a:r>
          </a:p>
        </p:txBody>
      </p:sp>
      <p:sp>
        <p:nvSpPr>
          <p:cNvPr id="25" name="Freeform 24"/>
          <p:cNvSpPr/>
          <p:nvPr/>
        </p:nvSpPr>
        <p:spPr>
          <a:xfrm>
            <a:off x="4885899" y="2442949"/>
            <a:ext cx="3562065" cy="2456597"/>
          </a:xfrm>
          <a:custGeom>
            <a:avLst/>
            <a:gdLst>
              <a:gd name="connsiteX0" fmla="*/ 0 w 3562065"/>
              <a:gd name="connsiteY0" fmla="*/ 2456597 h 2456597"/>
              <a:gd name="connsiteX1" fmla="*/ 1037229 w 3562065"/>
              <a:gd name="connsiteY1" fmla="*/ 2197290 h 2456597"/>
              <a:gd name="connsiteX2" fmla="*/ 2006220 w 3562065"/>
              <a:gd name="connsiteY2" fmla="*/ 982639 h 2456597"/>
              <a:gd name="connsiteX3" fmla="*/ 3562065 w 3562065"/>
              <a:gd name="connsiteY3" fmla="*/ 0 h 245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2065" h="2456597">
                <a:moveTo>
                  <a:pt x="0" y="2456597"/>
                </a:moveTo>
                <a:cubicBezTo>
                  <a:pt x="351429" y="2449773"/>
                  <a:pt x="702859" y="2442950"/>
                  <a:pt x="1037229" y="2197290"/>
                </a:cubicBezTo>
                <a:cubicBezTo>
                  <a:pt x="1371599" y="1951630"/>
                  <a:pt x="1585414" y="1348854"/>
                  <a:pt x="2006220" y="982639"/>
                </a:cubicBezTo>
                <a:cubicBezTo>
                  <a:pt x="2427026" y="616424"/>
                  <a:pt x="2994545" y="308212"/>
                  <a:pt x="3562065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extBox 27"/>
          <p:cNvSpPr txBox="1"/>
          <p:nvPr/>
        </p:nvSpPr>
        <p:spPr>
          <a:xfrm>
            <a:off x="6012160" y="4952201"/>
            <a:ext cx="1779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Miljøteknologiordningen</a:t>
            </a:r>
          </a:p>
        </p:txBody>
      </p:sp>
      <p:sp>
        <p:nvSpPr>
          <p:cNvPr id="14" name="TextBox 27"/>
          <p:cNvSpPr txBox="1"/>
          <p:nvPr/>
        </p:nvSpPr>
        <p:spPr>
          <a:xfrm>
            <a:off x="7524328" y="4005064"/>
            <a:ext cx="571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err="1" smtClean="0"/>
              <a:t>Enova</a:t>
            </a:r>
            <a:endParaRPr lang="nb-NO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146568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1" grpId="0"/>
      <p:bldP spid="25" grpId="0" animBg="1"/>
      <p:bldP spid="28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Positiv og nødvendig styrking av Energifondet</a:t>
            </a:r>
            <a:endParaRPr lang="nb-NO" sz="2800" b="1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Den foreslåtte styrkingen av Energifondet gir likevel ENOVA en mindre økning i støttenivået. Vi mener derfor det er behov for å øke Energifondets rammer ytterligere både nå og i årene som kommer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61862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smtClean="0"/>
              <a:t>Nytt grønt investeringsinstrument?</a:t>
            </a:r>
            <a:endParaRPr lang="nb-NO" sz="2800" b="1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Det er behov for et nytt grønt investeringsinstrument med et annet mandat enn </a:t>
            </a:r>
            <a:r>
              <a:rPr lang="nb-NO" sz="2000" dirty="0" err="1" smtClean="0"/>
              <a:t>Investinor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78615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ue 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kem-template">
  <a:themeElements>
    <a:clrScheme name="Elkem-theme-colors">
      <a:dk1>
        <a:srgbClr val="414042"/>
      </a:dk1>
      <a:lt1>
        <a:srgbClr val="FFFFFF"/>
      </a:lt1>
      <a:dk2>
        <a:srgbClr val="414042"/>
      </a:dk2>
      <a:lt2>
        <a:srgbClr val="DCDDDE"/>
      </a:lt2>
      <a:accent1>
        <a:srgbClr val="9D9FA2"/>
      </a:accent1>
      <a:accent2>
        <a:srgbClr val="3777BC"/>
      </a:accent2>
      <a:accent3>
        <a:srgbClr val="007355"/>
      </a:accent3>
      <a:accent4>
        <a:srgbClr val="5CA038"/>
      </a:accent4>
      <a:accent5>
        <a:srgbClr val="C00000"/>
      </a:accent5>
      <a:accent6>
        <a:srgbClr val="133C8B"/>
      </a:accent6>
      <a:hlink>
        <a:srgbClr val="427CBE"/>
      </a:hlink>
      <a:folHlink>
        <a:srgbClr val="58585A"/>
      </a:folHlink>
    </a:clrScheme>
    <a:fontScheme name="elkem_10ju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lkem_10juni 1">
        <a:dk1>
          <a:srgbClr val="000000"/>
        </a:dk1>
        <a:lt1>
          <a:srgbClr val="FFFFFF"/>
        </a:lt1>
        <a:dk2>
          <a:srgbClr val="000000"/>
        </a:dk2>
        <a:lt2>
          <a:srgbClr val="A7A9AC"/>
        </a:lt2>
        <a:accent1>
          <a:srgbClr val="F37536"/>
        </a:accent1>
        <a:accent2>
          <a:srgbClr val="64A345"/>
        </a:accent2>
        <a:accent3>
          <a:srgbClr val="FFFFFF"/>
        </a:accent3>
        <a:accent4>
          <a:srgbClr val="000000"/>
        </a:accent4>
        <a:accent5>
          <a:srgbClr val="F8BDAE"/>
        </a:accent5>
        <a:accent6>
          <a:srgbClr val="5A933E"/>
        </a:accent6>
        <a:hlink>
          <a:srgbClr val="427CBE"/>
        </a:hlink>
        <a:folHlink>
          <a:srgbClr val="5858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elkem-template.potx" id="{3ABA7416-D3C7-4FD4-B31E-9970E4B38BC5}" vid="{0D78BD30-C0B8-42F7-B835-906F87E4A07F}"/>
    </a:ext>
  </a:extLst>
</a:theme>
</file>

<file path=ppt/theme/theme3.xml><?xml version="1.0" encoding="utf-8"?>
<a:theme xmlns:a="http://schemas.openxmlformats.org/drawingml/2006/main" name="Elkem-theme-2014">
  <a:themeElements>
    <a:clrScheme name="Elkem-theme-2014-v3">
      <a:dk1>
        <a:srgbClr val="363E4A"/>
      </a:dk1>
      <a:lt1>
        <a:srgbClr val="FFFFFF"/>
      </a:lt1>
      <a:dk2>
        <a:srgbClr val="363E4A"/>
      </a:dk2>
      <a:lt2>
        <a:srgbClr val="BFBFBF"/>
      </a:lt2>
      <a:accent1>
        <a:srgbClr val="0D67A1"/>
      </a:accent1>
      <a:accent2>
        <a:srgbClr val="9CCCE5"/>
      </a:accent2>
      <a:accent3>
        <a:srgbClr val="7A808F"/>
      </a:accent3>
      <a:accent4>
        <a:srgbClr val="C3C8CD"/>
      </a:accent4>
      <a:accent5>
        <a:srgbClr val="BE001E"/>
      </a:accent5>
      <a:accent6>
        <a:srgbClr val="F37536"/>
      </a:accent6>
      <a:hlink>
        <a:srgbClr val="427CBE"/>
      </a:hlink>
      <a:folHlink>
        <a:srgbClr val="58585A"/>
      </a:folHlink>
    </a:clrScheme>
    <a:fontScheme name="elkem_10ju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342900" indent="-342900" algn="l">
          <a:buClr>
            <a:schemeClr val="accent3"/>
          </a:buClr>
          <a:buFont typeface="Arial" panose="020B0604020202020204" pitchFamily="34" charset="0"/>
          <a:buChar char="•"/>
          <a:defRPr sz="200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elkem_10juni 1">
        <a:dk1>
          <a:srgbClr val="000000"/>
        </a:dk1>
        <a:lt1>
          <a:srgbClr val="FFFFFF"/>
        </a:lt1>
        <a:dk2>
          <a:srgbClr val="000000"/>
        </a:dk2>
        <a:lt2>
          <a:srgbClr val="A7A9AC"/>
        </a:lt2>
        <a:accent1>
          <a:srgbClr val="F37536"/>
        </a:accent1>
        <a:accent2>
          <a:srgbClr val="64A345"/>
        </a:accent2>
        <a:accent3>
          <a:srgbClr val="FFFFFF"/>
        </a:accent3>
        <a:accent4>
          <a:srgbClr val="000000"/>
        </a:accent4>
        <a:accent5>
          <a:srgbClr val="F8BDAE"/>
        </a:accent5>
        <a:accent6>
          <a:srgbClr val="5A933E"/>
        </a:accent6>
        <a:hlink>
          <a:srgbClr val="427CBE"/>
        </a:hlink>
        <a:folHlink>
          <a:srgbClr val="5858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ank.potx" id="{95F324FA-F234-41B5-939D-83373AED9431}" vid="{1C5E8F0E-ACC0-474E-BB0B-3EA3BF7DB09D}"/>
    </a:ext>
  </a:extLst>
</a:theme>
</file>

<file path=ppt/theme/theme4.xml><?xml version="1.0" encoding="utf-8"?>
<a:theme xmlns:a="http://schemas.openxmlformats.org/drawingml/2006/main" name="1_Custom Design">
  <a:themeElements>
    <a:clrScheme name="BRG Grey_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81776D"/>
      </a:accent1>
      <a:accent2>
        <a:srgbClr val="DFD8D2"/>
      </a:accent2>
      <a:accent3>
        <a:srgbClr val="81776D"/>
      </a:accent3>
      <a:accent4>
        <a:srgbClr val="559534"/>
      </a:accent4>
      <a:accent5>
        <a:srgbClr val="806F59"/>
      </a:accent5>
      <a:accent6>
        <a:srgbClr val="0067A6"/>
      </a:accent6>
      <a:hlink>
        <a:srgbClr val="0067A6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True Blank</Template>
  <TotalTime>24091</TotalTime>
  <Words>272</Words>
  <Application>Microsoft Office PowerPoint</Application>
  <PresentationFormat>Skjermfremvisning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True Blank</vt:lpstr>
      <vt:lpstr>elkem-template</vt:lpstr>
      <vt:lpstr>Elkem-theme-2014</vt:lpstr>
      <vt:lpstr>1_Custom Design</vt:lpstr>
      <vt:lpstr>Høring i finanskomiteen 15. oktober 2015 Marianne Lie Sekretariatsleder</vt:lpstr>
      <vt:lpstr>Forum for Miljøteknologi</vt:lpstr>
      <vt:lpstr>Satsing på utvikling av miljøteknologi er god miljøpolitikk og god næringspolitikk</vt:lpstr>
      <vt:lpstr>Manglende virkemiddeldekning fra pilotfasen til kommersialisering</vt:lpstr>
      <vt:lpstr>Positiv og nødvendig styrking av Energifondet</vt:lpstr>
      <vt:lpstr>Nytt grønt investeringsinstrument?</vt:lpstr>
    </vt:vector>
  </TitlesOfParts>
  <Company>Ernst &amp; Young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Arvid Gusland</dc:creator>
  <cp:lastModifiedBy>Marit</cp:lastModifiedBy>
  <cp:revision>169</cp:revision>
  <cp:lastPrinted>2015-10-15T12:38:33Z</cp:lastPrinted>
  <dcterms:created xsi:type="dcterms:W3CDTF">2013-11-01T10:12:04Z</dcterms:created>
  <dcterms:modified xsi:type="dcterms:W3CDTF">2015-10-15T12:44:35Z</dcterms:modified>
</cp:coreProperties>
</file>