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7" r:id="rId4"/>
  </p:sldMasterIdLst>
  <p:notesMasterIdLst>
    <p:notesMasterId r:id="rId14"/>
  </p:notesMasterIdLst>
  <p:handoutMasterIdLst>
    <p:handoutMasterId r:id="rId15"/>
  </p:handoutMasterIdLst>
  <p:sldIdLst>
    <p:sldId id="262" r:id="rId5"/>
    <p:sldId id="286" r:id="rId6"/>
    <p:sldId id="289" r:id="rId7"/>
    <p:sldId id="290" r:id="rId8"/>
    <p:sldId id="287" r:id="rId9"/>
    <p:sldId id="291" r:id="rId10"/>
    <p:sldId id="292" r:id="rId11"/>
    <p:sldId id="283" r:id="rId12"/>
    <p:sldId id="284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6" y="-208"/>
      </p:cViewPr>
      <p:guideLst>
        <p:guide orient="horz" pos="383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3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r">
              <a:defRPr sz="1200"/>
            </a:lvl1pPr>
          </a:lstStyle>
          <a:p>
            <a:fld id="{BC1AB895-A6DF-4BA0-BCAD-07E6E8AAE7D1}" type="datetimeFigureOut">
              <a:rPr lang="nb-NO" smtClean="0"/>
              <a:pPr/>
              <a:t>22.09.2015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4973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18" y="9428960"/>
            <a:ext cx="2944972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r">
              <a:defRPr sz="1200"/>
            </a:lvl1pPr>
          </a:lstStyle>
          <a:p>
            <a:fld id="{BD0BCD82-0274-4794-88BF-24805096D57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94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3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r">
              <a:defRPr sz="1200"/>
            </a:lvl1pPr>
          </a:lstStyle>
          <a:p>
            <a:fld id="{C587B0B1-5A88-492B-BEC0-F4250CBBFBA4}" type="datetimeFigureOut">
              <a:rPr lang="nb-NO" smtClean="0"/>
              <a:pPr/>
              <a:t>22.09.2015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8" tIns="45673" rIns="91348" bIns="45673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6" y="4714881"/>
            <a:ext cx="5438774" cy="4467225"/>
          </a:xfrm>
          <a:prstGeom prst="rect">
            <a:avLst/>
          </a:prstGeom>
        </p:spPr>
        <p:txBody>
          <a:bodyPr vert="horz" lIns="91348" tIns="45673" rIns="91348" bIns="4567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3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r">
              <a:defRPr sz="1200"/>
            </a:lvl1pPr>
          </a:lstStyle>
          <a:p>
            <a:fld id="{D34F8EAC-2ECE-4106-AA2B-89859FD9647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60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62526"/>
            <a:ext cx="3605154" cy="10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00" y="230400"/>
            <a:ext cx="8078400" cy="8460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532800" y="1213200"/>
            <a:ext cx="4557600" cy="48060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buClr>
                <a:schemeClr val="accent6"/>
              </a:buClr>
              <a:defRPr sz="1800">
                <a:solidFill>
                  <a:srgbClr val="000000"/>
                </a:solidFill>
              </a:defRPr>
            </a:lvl1pPr>
            <a:lvl2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2pPr>
            <a:lvl3pPr>
              <a:spcBef>
                <a:spcPts val="0"/>
              </a:spcBef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3pPr>
            <a:lvl4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4pPr>
            <a:lvl5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/>
          </p:nvPr>
        </p:nvSpPr>
        <p:spPr>
          <a:xfrm>
            <a:off x="5198400" y="1213200"/>
            <a:ext cx="3412800" cy="480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752600" y="6516000"/>
            <a:ext cx="720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F0F4C596-0BE8-4750-A645-9A63FBE40594}" type="datetimeFigureOut">
              <a:rPr lang="en-GB" smtClean="0"/>
              <a:pPr/>
              <a:t>22/09/2015</a:t>
            </a:fld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6200" y="6516000"/>
            <a:ext cx="648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4DE7A65E-B27C-4B80-A869-58D76CD4093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516000"/>
            <a:ext cx="6096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9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6426" y="1174750"/>
            <a:ext cx="7780339" cy="1322388"/>
          </a:xfrm>
        </p:spPr>
        <p:txBody>
          <a:bodyPr rIns="0"/>
          <a:lstStyle>
            <a:lvl1pPr algn="ctr"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59055" y="2597150"/>
            <a:ext cx="3906839" cy="952500"/>
          </a:xfrm>
        </p:spPr>
        <p:txBody>
          <a:bodyPr lIns="91440" tIns="45720" rIns="91440" bIns="45720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1800">
                <a:solidFill>
                  <a:srgbClr val="58585A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382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5077" y="1196752"/>
            <a:ext cx="8473846" cy="4527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422C9-2495-47AA-B201-BF726A2B523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73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256F9-E58C-41FA-AA5F-9A4AC43C279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76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3193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96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98FB8-0FE7-4AB6-9448-C762E150B8A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231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3193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3193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3796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3423E-7696-460C-9BAF-D766AA6388A9}" type="slidenum">
              <a:rPr lang="nb-NO"/>
              <a:pPr/>
              <a:t>‹#›</a:t>
            </a:fld>
            <a:endParaRPr lang="nb-NO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/>
          </p:nvPr>
        </p:nvSpPr>
        <p:spPr>
          <a:xfrm>
            <a:off x="473796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51782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AF71C-90EE-4006-9A45-740306E9AF4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3032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43454-87AD-4AF1-A293-A71AE3DD4C9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415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5" y="1435104"/>
            <a:ext cx="5111751" cy="4691063"/>
          </a:xfrm>
        </p:spPr>
        <p:txBody>
          <a:bodyPr/>
          <a:lstStyle>
            <a:lvl1pPr>
              <a:defRPr sz="2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01A87-FE27-4B7E-BA22-ADB4DD1B7BFC}" type="slidenum">
              <a:rPr lang="nb-NO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5336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4B635-D8B0-49D8-9314-DDE33443DEE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703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1BE35-6FAC-4289-8EE5-169B449E8B3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37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88129" y="214313"/>
            <a:ext cx="2016125" cy="585946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5" y="214313"/>
            <a:ext cx="5895975" cy="585946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B4014-2A2D-487E-BD39-DF910B62CF5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50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1174751"/>
            <a:ext cx="7780339" cy="1322388"/>
          </a:xfrm>
        </p:spPr>
        <p:txBody>
          <a:bodyPr rIns="0"/>
          <a:lstStyle>
            <a:lvl1pPr algn="ctr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59063" y="2597151"/>
            <a:ext cx="3906839" cy="952500"/>
          </a:xfrm>
        </p:spPr>
        <p:txBody>
          <a:bodyPr lIns="107287" tIns="53643" rIns="107287" bIns="53643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11362496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8317" y="1195199"/>
            <a:ext cx="8208961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380158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70239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76031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95039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37643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4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1421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667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4026673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195200"/>
            <a:ext cx="4027569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273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sz="half" idx="14" hasCustomPrompt="1"/>
          </p:nvPr>
        </p:nvSpPr>
        <p:spPr>
          <a:xfrm>
            <a:off x="467546" y="1546230"/>
            <a:ext cx="4026673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546230"/>
            <a:ext cx="4027569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 sz="2000" baseline="0"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649785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35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6480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7546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24645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711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548001"/>
            <a:ext cx="2651815" cy="4525780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5709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7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80109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36437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754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3245709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603643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7235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195200"/>
            <a:ext cx="40266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195201"/>
            <a:ext cx="40275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3694181"/>
            <a:ext cx="40266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3694182"/>
            <a:ext cx="40275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473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546230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546230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4021781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4021781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45647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6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4649785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8" hasCustomPrompt="1"/>
          </p:nvPr>
        </p:nvSpPr>
        <p:spPr>
          <a:xfrm>
            <a:off x="4649785" y="1202990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635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2466652"/>
            <a:ext cx="7780339" cy="1322388"/>
          </a:xfrm>
        </p:spPr>
        <p:txBody>
          <a:bodyPr rIns="0"/>
          <a:lstStyle>
            <a:lvl1pPr algn="l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41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66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32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6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010CFF-1AD3-490E-B568-D7ADF9B7EC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9/22/2015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DDDAF7-79C1-4779-8949-B432FD3797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0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40767"/>
            <a:ext cx="5486400" cy="338680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96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stripe-mindre-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6312549"/>
            <a:ext cx="9144000" cy="545453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52452" y="214314"/>
            <a:ext cx="8051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0" y="6457954"/>
            <a:ext cx="43973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A7A9AC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6F089A-B04C-43A3-8E25-35204AB2BF2E}" type="slidenum">
              <a:rPr 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/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631" y="1195200"/>
            <a:ext cx="8473846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4"/>
            <a:endParaRPr lang="nb-NO" dirty="0" smtClean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254001" y="1039813"/>
            <a:ext cx="8636000" cy="0"/>
          </a:xfrm>
          <a:prstGeom prst="line">
            <a:avLst/>
          </a:prstGeom>
          <a:noFill/>
          <a:ln w="22225">
            <a:solidFill>
              <a:srgbClr val="ECECE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39" y="4600575"/>
            <a:ext cx="181822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14" y="4005263"/>
            <a:ext cx="3024187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6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2pPr>
      <a:lvl3pPr marL="5318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3pPr>
      <a:lvl4pPr marL="7239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4pPr>
      <a:lvl5pPr marL="9001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68313" y="1040081"/>
            <a:ext cx="8208962" cy="0"/>
          </a:xfrm>
          <a:prstGeom prst="line">
            <a:avLst/>
          </a:prstGeom>
          <a:noFill/>
          <a:ln w="952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7" y="2"/>
            <a:ext cx="8208143" cy="96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7" y="1195200"/>
            <a:ext cx="8208961" cy="48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4"/>
            <a:endParaRPr lang="en-GB" noProof="0" dirty="0" smtClean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40" y="4600578"/>
            <a:ext cx="213321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105597" tIns="54910" rIns="105597" bIns="5491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20" y="4005266"/>
            <a:ext cx="3024187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05597" tIns="54910" rIns="105597" bIns="5491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68313" y="6384576"/>
            <a:ext cx="8208962" cy="0"/>
          </a:xfrm>
          <a:prstGeom prst="line">
            <a:avLst/>
          </a:prstGeom>
          <a:noFill/>
          <a:ln w="9525" cmpd="sng">
            <a:solidFill>
              <a:srgbClr val="A6A6A6"/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" name="Bilde 9" descr="ztcl9vu2jfpkkcg279ra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368" y="6500690"/>
            <a:ext cx="832346" cy="258575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 userDrawn="1"/>
        </p:nvSpPr>
        <p:spPr>
          <a:xfrm>
            <a:off x="755577" y="6453337"/>
            <a:ext cx="7073400" cy="24214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  <a:defRPr sz="1200">
                <a:solidFill>
                  <a:srgbClr val="A6A6A6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 baseline="0">
                <a:solidFill>
                  <a:schemeClr val="tx1"/>
                </a:solidFill>
                <a:latin typeface="+mn-lt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5pPr>
            <a:lvl6pPr marL="2950454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6pPr>
            <a:lvl7pPr marL="3486900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7pPr>
            <a:lvl8pPr marL="4023346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8pPr>
            <a:lvl9pPr marL="4559792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GB" kern="0" dirty="0" smtClean="0"/>
              <a:t>Advanced materials shaping the future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56021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cap="all" spc="59">
          <a:solidFill>
            <a:srgbClr val="52545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5pPr>
      <a:lvl6pPr marL="536447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6pPr>
      <a:lvl7pPr marL="1072892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7pPr>
      <a:lvl8pPr marL="1609338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8pPr>
      <a:lvl9pPr marL="2145785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9pPr>
    </p:titleStyle>
    <p:bodyStyle>
      <a:lvl1pPr marL="190080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0158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 baseline="0">
          <a:solidFill>
            <a:schemeClr val="tx1"/>
          </a:solidFill>
          <a:latin typeface="+mn-lt"/>
        </a:defRPr>
      </a:lvl2pPr>
      <a:lvl3pPr marL="570239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3pPr>
      <a:lvl4pPr marL="76031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4pPr>
      <a:lvl5pPr marL="95039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5pPr>
      <a:lvl6pPr marL="2950454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3486900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4023346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4559792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4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92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338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85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231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67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123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569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op graphic_grey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8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30175"/>
            <a:ext cx="6635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pic>
        <p:nvPicPr>
          <p:cNvPr id="3077" name="Picture 7" descr="Borregaard log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00775"/>
            <a:ext cx="133191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16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67A6"/>
          </a:solidFill>
          <a:latin typeface="Franklin Gothic Book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Forum</a:t>
            </a:r>
            <a:r>
              <a:rPr lang="nb-NO" sz="2400" b="1" dirty="0" smtClean="0"/>
              <a:t> for Miljøteknologi</a:t>
            </a:r>
            <a:endParaRPr lang="nb-NO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Forum for Miljøteknologi (FFM) består av en rekke av de største bedriftene innen prosessindustri, </a:t>
            </a:r>
            <a:r>
              <a:rPr lang="nb-NO" sz="2000" dirty="0" smtClean="0"/>
              <a:t>energiproduksjon, maritim </a:t>
            </a:r>
            <a:r>
              <a:rPr lang="nb-NO" sz="2000" dirty="0"/>
              <a:t>næring og </a:t>
            </a:r>
            <a:r>
              <a:rPr lang="nb-NO" sz="2000" dirty="0" smtClean="0"/>
              <a:t>byggenæringen, </a:t>
            </a:r>
            <a:r>
              <a:rPr lang="nb-NO" sz="2000" dirty="0"/>
              <a:t>som har egne prosjekter innen miljøteknologi og fornybar </a:t>
            </a:r>
            <a:r>
              <a:rPr lang="nb-NO" sz="2000" dirty="0" smtClean="0"/>
              <a:t>energi, samt Fellesforbundet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 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22322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b="1" dirty="0" smtClean="0"/>
              <a:t>Medlemmer </a:t>
            </a:r>
            <a:br>
              <a:rPr lang="nb-NO" sz="1400" b="1" dirty="0" smtClean="0"/>
            </a:br>
            <a:endParaRPr lang="nb-NO" sz="1400" b="1" dirty="0" smtClean="0"/>
          </a:p>
          <a:p>
            <a:r>
              <a:rPr lang="en-US" sz="1400" dirty="0" err="1"/>
              <a:t>Yara</a:t>
            </a:r>
            <a:r>
              <a:rPr lang="en-US" sz="1400" dirty="0"/>
              <a:t> International ASA</a:t>
            </a:r>
            <a:endParaRPr lang="nb-NO" sz="1400" dirty="0"/>
          </a:p>
          <a:p>
            <a:r>
              <a:rPr lang="nb-NO" sz="1400" dirty="0" smtClean="0"/>
              <a:t>Selvaag </a:t>
            </a:r>
            <a:r>
              <a:rPr lang="nb-NO" sz="1400" dirty="0"/>
              <a:t>Gruppen AS</a:t>
            </a:r>
          </a:p>
          <a:p>
            <a:r>
              <a:rPr lang="en-US" sz="1400" dirty="0" smtClean="0"/>
              <a:t>Green </a:t>
            </a:r>
            <a:r>
              <a:rPr lang="en-US" sz="1400" dirty="0"/>
              <a:t>Business Norway</a:t>
            </a:r>
            <a:endParaRPr lang="nb-NO" sz="1400" dirty="0"/>
          </a:p>
          <a:p>
            <a:r>
              <a:rPr lang="en-US" sz="1400" dirty="0" err="1" smtClean="0"/>
              <a:t>Fellesforbundet</a:t>
            </a:r>
            <a:endParaRPr lang="nb-NO" sz="1400" dirty="0"/>
          </a:p>
          <a:p>
            <a:r>
              <a:rPr lang="en-US" sz="1400" dirty="0" err="1" smtClean="0"/>
              <a:t>Elkem</a:t>
            </a:r>
            <a:r>
              <a:rPr lang="en-US" sz="1400" dirty="0" smtClean="0"/>
              <a:t> </a:t>
            </a:r>
            <a:r>
              <a:rPr lang="en-US" sz="1400" dirty="0"/>
              <a:t>AS</a:t>
            </a:r>
            <a:endParaRPr lang="nb-NO" sz="1400" dirty="0"/>
          </a:p>
          <a:p>
            <a:r>
              <a:rPr lang="en-US" sz="1400" dirty="0" err="1" smtClean="0"/>
              <a:t>Wärtsilä</a:t>
            </a:r>
            <a:r>
              <a:rPr lang="en-US" sz="1400" dirty="0" smtClean="0"/>
              <a:t> </a:t>
            </a:r>
            <a:r>
              <a:rPr lang="en-US" sz="1400" dirty="0"/>
              <a:t>Norway AS</a:t>
            </a:r>
            <a:endParaRPr lang="nb-NO" sz="1400" dirty="0"/>
          </a:p>
          <a:p>
            <a:r>
              <a:rPr lang="en-US" sz="1400" dirty="0" smtClean="0"/>
              <a:t>Alcoa </a:t>
            </a:r>
            <a:r>
              <a:rPr lang="en-US" sz="1400" dirty="0"/>
              <a:t>Norway ANS</a:t>
            </a:r>
            <a:endParaRPr lang="nb-NO" sz="1400" dirty="0"/>
          </a:p>
          <a:p>
            <a:r>
              <a:rPr lang="nb-NO" sz="1400" dirty="0" smtClean="0"/>
              <a:t>Norsk </a:t>
            </a:r>
            <a:r>
              <a:rPr lang="nb-NO" sz="1400" dirty="0"/>
              <a:t>Hydro ASA</a:t>
            </a:r>
          </a:p>
          <a:p>
            <a:r>
              <a:rPr lang="nb-NO" sz="1400" dirty="0" smtClean="0"/>
              <a:t>DNV GL</a:t>
            </a:r>
            <a:endParaRPr lang="nb-NO" sz="1400" dirty="0"/>
          </a:p>
          <a:p>
            <a:r>
              <a:rPr lang="nb-NO" sz="1400" dirty="0" smtClean="0"/>
              <a:t>Borregaard ASA</a:t>
            </a:r>
            <a:endParaRPr lang="nb-NO" sz="1400" dirty="0"/>
          </a:p>
          <a:p>
            <a:r>
              <a:rPr lang="nb-NO" sz="1400" dirty="0" smtClean="0"/>
              <a:t>Maritime </a:t>
            </a:r>
            <a:r>
              <a:rPr lang="nb-NO" sz="1400" dirty="0" err="1" smtClean="0"/>
              <a:t>Clean</a:t>
            </a:r>
            <a:r>
              <a:rPr lang="nb-NO" sz="1400" dirty="0" smtClean="0"/>
              <a:t> Tech West</a:t>
            </a:r>
          </a:p>
          <a:p>
            <a:r>
              <a:rPr lang="nb-NO" sz="1400" dirty="0" smtClean="0"/>
              <a:t>Statkraft AS</a:t>
            </a:r>
          </a:p>
          <a:p>
            <a:r>
              <a:rPr lang="nb-NO" sz="1400" dirty="0" err="1" smtClean="0"/>
              <a:t>Glencore</a:t>
            </a:r>
            <a:endParaRPr lang="nb-NO" sz="1400" dirty="0"/>
          </a:p>
        </p:txBody>
      </p:sp>
      <p:sp>
        <p:nvSpPr>
          <p:cNvPr id="8" name="Rectangle 7"/>
          <p:cNvSpPr/>
          <p:nvPr/>
        </p:nvSpPr>
        <p:spPr>
          <a:xfrm>
            <a:off x="5364088" y="1556792"/>
            <a:ext cx="2304256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3" name="TextBox 2"/>
          <p:cNvSpPr txBox="1"/>
          <p:nvPr/>
        </p:nvSpPr>
        <p:spPr>
          <a:xfrm>
            <a:off x="395536" y="6237312"/>
            <a:ext cx="51122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Kristinelundveien 6, N-0268 Oslo | Tel: +47 916 45 506 | </a:t>
            </a:r>
            <a:r>
              <a:rPr lang="nb-NO" sz="1050" dirty="0" smtClean="0"/>
              <a:t>post@forumformiljoteknologi.no</a:t>
            </a:r>
            <a:br>
              <a:rPr lang="nb-NO" sz="1050" dirty="0" smtClean="0"/>
            </a:br>
            <a:r>
              <a:rPr lang="nb-NO" sz="1050" dirty="0" err="1" smtClean="0"/>
              <a:t>Foretaksregisterert</a:t>
            </a:r>
            <a:r>
              <a:rPr lang="nb-NO" sz="1050" dirty="0"/>
              <a:t>: NO 884 296 </a:t>
            </a:r>
            <a:r>
              <a:rPr lang="nb-NO" sz="1050" dirty="0" smtClean="0"/>
              <a:t>862 </a:t>
            </a:r>
            <a:r>
              <a:rPr lang="nb-NO" sz="1050" dirty="0"/>
              <a:t>|</a:t>
            </a:r>
            <a:r>
              <a:rPr lang="nb-NO" sz="1050" dirty="0" smtClean="0"/>
              <a:t> www.forumformiljoteknologi.no</a:t>
            </a:r>
            <a:endParaRPr lang="nb-NO" sz="1050" dirty="0"/>
          </a:p>
          <a:p>
            <a:r>
              <a:rPr lang="nb-NO" sz="1050" dirty="0"/>
              <a:t> </a:t>
            </a:r>
          </a:p>
          <a:p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24969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nb-NO" sz="2800" b="1" dirty="0" err="1" smtClean="0"/>
              <a:t>FFMs</a:t>
            </a:r>
            <a:r>
              <a:rPr lang="nb-NO" sz="2800" b="1" dirty="0" smtClean="0"/>
              <a:t> ambisjon er at norske bedrifter skal være verdensledende i utvikling og bruk av miljøteknologi</a:t>
            </a:r>
            <a:endParaRPr lang="nb-NO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1600" dirty="0" smtClean="0"/>
              <a:t>For </a:t>
            </a:r>
            <a:r>
              <a:rPr lang="nb-NO" sz="1600" dirty="0"/>
              <a:t>å realisere </a:t>
            </a:r>
            <a:r>
              <a:rPr lang="nb-NO" sz="1600" dirty="0" err="1"/>
              <a:t>FFMs</a:t>
            </a:r>
            <a:r>
              <a:rPr lang="nb-NO" sz="1600" dirty="0"/>
              <a:t> ambisjon, er det nødvendig med</a:t>
            </a:r>
            <a:r>
              <a:rPr lang="nb-NO" sz="1600" dirty="0" smtClean="0"/>
              <a:t>: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Virkemidler som dekker alle faser fra forskning og utvikling, via pilot- og demonstrasjonsanlegg til kommersialisering</a:t>
            </a:r>
            <a:endParaRPr lang="nb-NO" sz="16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Virkemidler </a:t>
            </a:r>
            <a:r>
              <a:rPr lang="nb-NO" sz="1600" b="1" i="1" dirty="0"/>
              <a:t>som dekker klima- så vel som annen </a:t>
            </a:r>
            <a:r>
              <a:rPr lang="nb-NO" sz="1600" b="1" i="1" dirty="0" smtClean="0"/>
              <a:t>miljøteknologi</a:t>
            </a:r>
            <a:endParaRPr lang="nb-NO" sz="16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Støtte/risikoavlastning </a:t>
            </a:r>
            <a:r>
              <a:rPr lang="nb-NO" sz="1600" b="1" i="1" dirty="0"/>
              <a:t>av </a:t>
            </a:r>
            <a:r>
              <a:rPr lang="nb-NO" sz="1600" b="1" i="1" dirty="0" smtClean="0"/>
              <a:t>prosjektkostnadene </a:t>
            </a:r>
            <a:r>
              <a:rPr lang="nb-NO" sz="1600" b="1" i="1" dirty="0"/>
              <a:t>innenfor rammene som gjelder i </a:t>
            </a:r>
            <a:r>
              <a:rPr lang="nb-NO" sz="1600" b="1" i="1" dirty="0" smtClean="0"/>
              <a:t>EØS-området</a:t>
            </a:r>
            <a:endParaRPr lang="nb-NO" sz="16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Effektive </a:t>
            </a:r>
            <a:r>
              <a:rPr lang="nb-NO" sz="1600" b="1" i="1" dirty="0"/>
              <a:t>virkemidler og en forenklet og mer effektiv søknads- og tildelingsprosess </a:t>
            </a:r>
            <a:endParaRPr lang="nb-NO" sz="16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Et </a:t>
            </a:r>
            <a:r>
              <a:rPr lang="nb-NO" sz="1600" b="1" i="1" dirty="0"/>
              <a:t>integrert og sømløst «one-stop-shop» </a:t>
            </a:r>
            <a:r>
              <a:rPr lang="nb-NO" sz="1600" b="1" i="1" dirty="0" smtClean="0"/>
              <a:t>virkemiddelapparat</a:t>
            </a:r>
            <a:endParaRPr lang="nb-NO" sz="16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600" b="1" i="1" dirty="0" smtClean="0"/>
              <a:t>Kontraktsmodeller </a:t>
            </a:r>
            <a:r>
              <a:rPr lang="nb-NO" sz="1600" b="1" i="1" dirty="0"/>
              <a:t>og gjennomføring av offentlige innkjøp som stimulerer til utvikling av </a:t>
            </a:r>
            <a:r>
              <a:rPr lang="nb-NO" sz="1600" b="1" i="1" dirty="0" smtClean="0"/>
              <a:t>miljøteknologi</a:t>
            </a:r>
            <a:br>
              <a:rPr lang="nb-NO" sz="1600" b="1" i="1" dirty="0" smtClean="0"/>
            </a:br>
            <a:endParaRPr lang="nb-NO" sz="1600" dirty="0"/>
          </a:p>
          <a:p>
            <a:pPr lvl="0"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5134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Miljøutfordringene endrer bedriftenes strategier</a:t>
            </a:r>
            <a:endParaRPr lang="nb-NO" sz="28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nb-NO" dirty="0" smtClean="0"/>
              <a:t>	</a:t>
            </a:r>
            <a:r>
              <a:rPr lang="nb-NO" sz="2400" i="1" dirty="0" smtClean="0"/>
              <a:t>«The </a:t>
            </a:r>
            <a:r>
              <a:rPr lang="nb-NO" sz="2400" i="1" dirty="0" err="1" smtClean="0"/>
              <a:t>days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of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greenwashing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are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gone</a:t>
            </a:r>
            <a:r>
              <a:rPr lang="nb-NO" sz="2400" i="1" dirty="0" smtClean="0"/>
              <a:t>. </a:t>
            </a:r>
            <a:r>
              <a:rPr lang="nb-NO" sz="2400" i="1" dirty="0" err="1" smtClean="0"/>
              <a:t>Companies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are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increasingly</a:t>
            </a:r>
            <a:r>
              <a:rPr lang="nb-NO" sz="2400" i="1" dirty="0" smtClean="0"/>
              <a:t> putting </a:t>
            </a:r>
            <a:r>
              <a:rPr lang="nb-NO" sz="2400" i="1" dirty="0" err="1" smtClean="0"/>
              <a:t>sustainability</a:t>
            </a:r>
            <a:r>
              <a:rPr lang="nb-NO" sz="2400" i="1" dirty="0" smtClean="0"/>
              <a:t> at </a:t>
            </a:r>
            <a:r>
              <a:rPr lang="nb-NO" sz="2400" i="1" dirty="0" err="1" smtClean="0"/>
              <a:t>the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core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of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their</a:t>
            </a:r>
            <a:r>
              <a:rPr lang="nb-NO" sz="2400" i="1" dirty="0" smtClean="0"/>
              <a:t> business </a:t>
            </a:r>
            <a:r>
              <a:rPr lang="nb-NO" sz="2400" i="1" dirty="0" err="1" smtClean="0"/>
              <a:t>models</a:t>
            </a:r>
            <a:r>
              <a:rPr lang="nb-NO" sz="2400" i="1" dirty="0" smtClean="0"/>
              <a:t>, </a:t>
            </a:r>
            <a:r>
              <a:rPr lang="nb-NO" sz="2400" i="1" dirty="0" err="1" smtClean="0"/>
              <a:t>leveraging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their</a:t>
            </a:r>
            <a:r>
              <a:rPr lang="nb-NO" sz="2400" i="1" dirty="0" smtClean="0"/>
              <a:t> full </a:t>
            </a:r>
            <a:r>
              <a:rPr lang="nb-NO" sz="2400" i="1" dirty="0" err="1" smtClean="0"/>
              <a:t>capacity</a:t>
            </a:r>
            <a:r>
              <a:rPr lang="nb-NO" sz="2400" i="1" dirty="0" smtClean="0"/>
              <a:t>, </a:t>
            </a:r>
            <a:r>
              <a:rPr lang="nb-NO" sz="2400" i="1" dirty="0" err="1" smtClean="0"/>
              <a:t>competence</a:t>
            </a:r>
            <a:r>
              <a:rPr lang="nb-NO" sz="2400" i="1" dirty="0" smtClean="0"/>
              <a:t> and </a:t>
            </a:r>
            <a:r>
              <a:rPr lang="nb-NO" sz="2400" i="1" dirty="0" err="1" smtClean="0"/>
              <a:t>technologies</a:t>
            </a:r>
            <a:r>
              <a:rPr lang="nb-NO" sz="2400" i="1" dirty="0" smtClean="0"/>
              <a:t> to </a:t>
            </a:r>
            <a:r>
              <a:rPr lang="nb-NO" sz="2400" i="1" dirty="0" err="1" smtClean="0"/>
              <a:t>take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new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competitive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position</a:t>
            </a:r>
            <a:r>
              <a:rPr lang="nb-NO" sz="2400" i="1" dirty="0" smtClean="0"/>
              <a:t>.»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	Bjørn </a:t>
            </a:r>
            <a:r>
              <a:rPr lang="nb-NO" dirty="0" err="1" smtClean="0"/>
              <a:t>Kjærand</a:t>
            </a:r>
            <a:r>
              <a:rPr lang="nb-NO" dirty="0" smtClean="0"/>
              <a:t> Haugland i DNV GL </a:t>
            </a:r>
            <a:br>
              <a:rPr lang="nb-NO" dirty="0" smtClean="0"/>
            </a:br>
            <a:r>
              <a:rPr lang="nb-NO" dirty="0" smtClean="0"/>
              <a:t>Styremedlem i Forum for Miljøteknologi</a:t>
            </a:r>
            <a:br>
              <a:rPr lang="nb-NO" dirty="0" smtClean="0"/>
            </a:br>
            <a:r>
              <a:rPr lang="nb-NO" dirty="0" smtClean="0"/>
              <a:t>Mai 2015</a:t>
            </a:r>
          </a:p>
          <a:p>
            <a:pPr>
              <a:buNone/>
            </a:pPr>
            <a:r>
              <a:rPr lang="nb-NO" dirty="0" smtClean="0"/>
              <a:t>	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http://www.theguardian.com/dnv-gl-partner-zone/2015/may/21/forming-a-strategy-for-regenerative-business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2976331" cy="178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05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Offentlige virkemidler – push and pull</a:t>
            </a:r>
            <a:endParaRPr lang="nb-NO" sz="2800" b="1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0848"/>
            <a:ext cx="5976664" cy="4032448"/>
          </a:xfrm>
          <a:prstGeom prst="rect">
            <a:avLst/>
          </a:prstGeom>
          <a:noFill/>
        </p:spPr>
      </p:pic>
      <p:sp>
        <p:nvSpPr>
          <p:cNvPr id="5" name="Ellipse 4"/>
          <p:cNvSpPr/>
          <p:nvPr/>
        </p:nvSpPr>
        <p:spPr>
          <a:xfrm>
            <a:off x="1043608" y="2780928"/>
            <a:ext cx="2520280" cy="2592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55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smtClean="0"/>
              <a:t>Behov for risikoavlastning gjennom hele utviklingsløpet</a:t>
            </a:r>
            <a:endParaRPr lang="nb-NO" sz="2800" b="1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052204" y="1772816"/>
            <a:ext cx="0" cy="35283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52204" y="5301208"/>
            <a:ext cx="68321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6140" y="5301208"/>
            <a:ext cx="2012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b-NO" sz="1600" dirty="0" smtClean="0"/>
              <a:t>Ide- og </a:t>
            </a:r>
            <a:br>
              <a:rPr lang="nb-NO" sz="1600" dirty="0" smtClean="0"/>
            </a:br>
            <a:r>
              <a:rPr lang="nb-NO" sz="1600" dirty="0" smtClean="0"/>
              <a:t>konseptutvikling</a:t>
            </a:r>
            <a:endParaRPr lang="nb-NO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883292" y="5301208"/>
            <a:ext cx="1433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Pilot og</a:t>
            </a:r>
            <a:br>
              <a:rPr lang="nb-NO" sz="1600" dirty="0" smtClean="0"/>
            </a:br>
            <a:r>
              <a:rPr lang="nb-NO" sz="1600" dirty="0" smtClean="0"/>
              <a:t>demonstrasjon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6462" y="5301208"/>
            <a:ext cx="17179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Fullskalaanlegg</a:t>
            </a:r>
            <a:br>
              <a:rPr lang="nb-NO" sz="1600" dirty="0" smtClean="0"/>
            </a:br>
            <a:r>
              <a:rPr lang="nb-NO" sz="1600" dirty="0" smtClean="0"/>
              <a:t>Kommersialisering</a:t>
            </a:r>
            <a:br>
              <a:rPr lang="nb-NO" sz="1600" dirty="0" smtClean="0"/>
            </a:br>
            <a:endParaRPr lang="nb-NO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6900145" y="2135476"/>
            <a:ext cx="1879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>
                <a:solidFill>
                  <a:srgbClr val="FF0000"/>
                </a:solidFill>
              </a:rPr>
              <a:t>Risiko/kapitalbehov</a:t>
            </a:r>
          </a:p>
        </p:txBody>
      </p:sp>
      <p:sp>
        <p:nvSpPr>
          <p:cNvPr id="36" name="Freeform 35"/>
          <p:cNvSpPr/>
          <p:nvPr/>
        </p:nvSpPr>
        <p:spPr>
          <a:xfrm>
            <a:off x="1078071" y="2442949"/>
            <a:ext cx="6446257" cy="2456597"/>
          </a:xfrm>
          <a:custGeom>
            <a:avLst/>
            <a:gdLst>
              <a:gd name="connsiteX0" fmla="*/ 0 w 3562065"/>
              <a:gd name="connsiteY0" fmla="*/ 2456597 h 2456597"/>
              <a:gd name="connsiteX1" fmla="*/ 1037229 w 3562065"/>
              <a:gd name="connsiteY1" fmla="*/ 2197290 h 2456597"/>
              <a:gd name="connsiteX2" fmla="*/ 2006220 w 3562065"/>
              <a:gd name="connsiteY2" fmla="*/ 982639 h 2456597"/>
              <a:gd name="connsiteX3" fmla="*/ 3562065 w 3562065"/>
              <a:gd name="connsiteY3" fmla="*/ 0 h 245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5" h="2456597">
                <a:moveTo>
                  <a:pt x="0" y="2456597"/>
                </a:moveTo>
                <a:cubicBezTo>
                  <a:pt x="351429" y="2449773"/>
                  <a:pt x="702859" y="2442950"/>
                  <a:pt x="1037229" y="2197290"/>
                </a:cubicBezTo>
                <a:cubicBezTo>
                  <a:pt x="1371599" y="1951630"/>
                  <a:pt x="1585414" y="1348854"/>
                  <a:pt x="2006220" y="982639"/>
                </a:cubicBezTo>
                <a:cubicBezTo>
                  <a:pt x="2427026" y="616424"/>
                  <a:pt x="2994545" y="308212"/>
                  <a:pt x="356206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TextBox 38"/>
          <p:cNvSpPr txBox="1"/>
          <p:nvPr/>
        </p:nvSpPr>
        <p:spPr>
          <a:xfrm>
            <a:off x="3729027" y="4952201"/>
            <a:ext cx="1779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Miljøteknologiordningen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70592" y="3667620"/>
            <a:ext cx="100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 smtClean="0"/>
              <a:t>Enova</a:t>
            </a:r>
            <a:r>
              <a:rPr lang="nb-NO" sz="1200" b="1" dirty="0" smtClean="0"/>
              <a:t>/</a:t>
            </a:r>
            <a:br>
              <a:rPr lang="nb-NO" sz="1200" b="1" dirty="0" smtClean="0"/>
            </a:br>
            <a:r>
              <a:rPr lang="nb-NO" sz="1200" b="1" dirty="0" smtClean="0"/>
              <a:t>Energifondet</a:t>
            </a:r>
          </a:p>
        </p:txBody>
      </p:sp>
    </p:spTree>
    <p:extLst>
      <p:ext uri="{BB962C8B-B14F-4D97-AF65-F5344CB8AC3E}">
        <p14:creationId xmlns:p14="http://schemas.microsoft.com/office/powerpoint/2010/main" val="34026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De store bedriftene er nødvendige for store teknologiske gjennombrudd</a:t>
            </a:r>
            <a:endParaRPr lang="nb-NO" sz="2800" b="1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De store bedriftene har også behov for risikoavlastning</a:t>
            </a:r>
            <a:br>
              <a:rPr lang="nb-NO" sz="2400" b="1" dirty="0" smtClean="0"/>
            </a:br>
            <a:endParaRPr lang="nb-NO" sz="2400" b="1" dirty="0" smtClean="0"/>
          </a:p>
          <a:p>
            <a:r>
              <a:rPr lang="nb-NO" sz="2400" b="1" dirty="0" smtClean="0"/>
              <a:t>Det krever </a:t>
            </a:r>
          </a:p>
          <a:p>
            <a:pPr lvl="1"/>
            <a:r>
              <a:rPr lang="nb-NO" sz="2400" b="1" dirty="0" smtClean="0"/>
              <a:t>Stort volum</a:t>
            </a:r>
          </a:p>
          <a:p>
            <a:pPr lvl="1"/>
            <a:r>
              <a:rPr lang="nb-NO" sz="2400" b="1" dirty="0" smtClean="0"/>
              <a:t>Kapasitet til å møte behov for risikoavlastning til store prosjekter i </a:t>
            </a:r>
            <a:r>
              <a:rPr lang="nb-NO" sz="2400" b="1" dirty="0" err="1" smtClean="0"/>
              <a:t>enkeltår</a:t>
            </a:r>
            <a:r>
              <a:rPr lang="nb-NO" sz="2400" b="1" dirty="0" smtClean="0"/>
              <a:t> (ref. Norsk Hydro/Karmøy)</a:t>
            </a:r>
            <a:endParaRPr lang="nb-NO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b="1" dirty="0" smtClean="0"/>
              <a:t>Fokus på ny teknologi – grunnlag for teknologiske gjennombrudd</a:t>
            </a:r>
            <a:endParaRPr lang="nb-NO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Manglende virkemiddeldekning fra pilotfasen til kommersialisering</a:t>
            </a:r>
            <a:endParaRPr lang="nb-NO"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Risiko og kapitalbehov sterkt økende utover i utviklingsløpet</a:t>
            </a: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Pilotfasen er fremdeles den fasen som har dårligst virkemiddel-dekning. Miljøteknologiordningen må økes til MNOK 500 i 2016 og til minst MNOK 1.000 i 2019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Behov for virkemidler for ikke-klimarelaterte prosjekter også i fullskala/kommersialiseringsfasen</a:t>
            </a:r>
            <a:br>
              <a:rPr lang="nb-NO" sz="2000" dirty="0" smtClean="0"/>
            </a:b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860032" y="1772816"/>
            <a:ext cx="0" cy="35283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860032" y="5301208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3968" y="5301208"/>
            <a:ext cx="1671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b-NO" sz="1200" dirty="0" smtClean="0"/>
              <a:t>Ide- og </a:t>
            </a:r>
            <a:br>
              <a:rPr lang="nb-NO" sz="1200" dirty="0" smtClean="0"/>
            </a:br>
            <a:r>
              <a:rPr lang="nb-NO" sz="1200" dirty="0" smtClean="0"/>
              <a:t>konseptutvikling</a:t>
            </a:r>
            <a:endParaRPr lang="nb-NO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300192" y="5301208"/>
            <a:ext cx="112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Pilot og</a:t>
            </a:r>
            <a:br>
              <a:rPr lang="nb-NO" sz="1200" dirty="0" smtClean="0"/>
            </a:br>
            <a:r>
              <a:rPr lang="nb-NO" sz="1200" dirty="0" smtClean="0"/>
              <a:t>demonstrasjon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1252" y="5301208"/>
            <a:ext cx="1336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Fullskalaanlegg</a:t>
            </a:r>
            <a:br>
              <a:rPr lang="nb-NO" sz="1200" dirty="0" smtClean="0"/>
            </a:br>
            <a:r>
              <a:rPr lang="nb-NO" sz="1200" dirty="0" smtClean="0"/>
              <a:t>Kommersialisering</a:t>
            </a:r>
            <a:br>
              <a:rPr lang="nb-NO" sz="1200" dirty="0" smtClean="0"/>
            </a:b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227260" y="2143889"/>
            <a:ext cx="1460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>
                <a:solidFill>
                  <a:srgbClr val="FF0000"/>
                </a:solidFill>
              </a:rPr>
              <a:t>Risiko/kapitalbehov</a:t>
            </a:r>
          </a:p>
        </p:txBody>
      </p:sp>
      <p:sp>
        <p:nvSpPr>
          <p:cNvPr id="25" name="Freeform 24"/>
          <p:cNvSpPr/>
          <p:nvPr/>
        </p:nvSpPr>
        <p:spPr>
          <a:xfrm>
            <a:off x="4885899" y="2442949"/>
            <a:ext cx="3562065" cy="2456597"/>
          </a:xfrm>
          <a:custGeom>
            <a:avLst/>
            <a:gdLst>
              <a:gd name="connsiteX0" fmla="*/ 0 w 3562065"/>
              <a:gd name="connsiteY0" fmla="*/ 2456597 h 2456597"/>
              <a:gd name="connsiteX1" fmla="*/ 1037229 w 3562065"/>
              <a:gd name="connsiteY1" fmla="*/ 2197290 h 2456597"/>
              <a:gd name="connsiteX2" fmla="*/ 2006220 w 3562065"/>
              <a:gd name="connsiteY2" fmla="*/ 982639 h 2456597"/>
              <a:gd name="connsiteX3" fmla="*/ 3562065 w 3562065"/>
              <a:gd name="connsiteY3" fmla="*/ 0 h 245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5" h="2456597">
                <a:moveTo>
                  <a:pt x="0" y="2456597"/>
                </a:moveTo>
                <a:cubicBezTo>
                  <a:pt x="351429" y="2449773"/>
                  <a:pt x="702859" y="2442950"/>
                  <a:pt x="1037229" y="2197290"/>
                </a:cubicBezTo>
                <a:cubicBezTo>
                  <a:pt x="1371599" y="1951630"/>
                  <a:pt x="1585414" y="1348854"/>
                  <a:pt x="2006220" y="982639"/>
                </a:cubicBezTo>
                <a:cubicBezTo>
                  <a:pt x="2427026" y="616424"/>
                  <a:pt x="2994545" y="308212"/>
                  <a:pt x="356206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Box 27"/>
          <p:cNvSpPr txBox="1"/>
          <p:nvPr/>
        </p:nvSpPr>
        <p:spPr>
          <a:xfrm>
            <a:off x="6012160" y="4952201"/>
            <a:ext cx="1779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Miljøteknologiordningen</a:t>
            </a:r>
          </a:p>
        </p:txBody>
      </p:sp>
      <p:sp>
        <p:nvSpPr>
          <p:cNvPr id="14" name="TextBox 27"/>
          <p:cNvSpPr txBox="1"/>
          <p:nvPr/>
        </p:nvSpPr>
        <p:spPr>
          <a:xfrm>
            <a:off x="7524328" y="4005064"/>
            <a:ext cx="571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 smtClean="0"/>
              <a:t>Enova</a:t>
            </a:r>
            <a:endParaRPr lang="nb-NO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146568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1" grpId="0"/>
      <p:bldP spid="25" grpId="0" animBg="1"/>
      <p:bldP spid="28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err="1" smtClean="0"/>
              <a:t>Elkem</a:t>
            </a:r>
            <a:endParaRPr lang="nb-NO" sz="2800" b="1" dirty="0"/>
          </a:p>
        </p:txBody>
      </p:sp>
      <p:pic>
        <p:nvPicPr>
          <p:cNvPr id="1026" name="Picture 2" descr="C:\Users\tin\AppData\Local\Microsoft\Windows\Temporary Internet Files\Content.IE5\671CG16M\grafikk_CNMP_kondensat_norsk_72dp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5288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u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kem-template">
  <a:themeElements>
    <a:clrScheme name="Elkem-theme-colors">
      <a:dk1>
        <a:srgbClr val="414042"/>
      </a:dk1>
      <a:lt1>
        <a:srgbClr val="FFFFFF"/>
      </a:lt1>
      <a:dk2>
        <a:srgbClr val="414042"/>
      </a:dk2>
      <a:lt2>
        <a:srgbClr val="DCDDDE"/>
      </a:lt2>
      <a:accent1>
        <a:srgbClr val="9D9FA2"/>
      </a:accent1>
      <a:accent2>
        <a:srgbClr val="3777BC"/>
      </a:accent2>
      <a:accent3>
        <a:srgbClr val="007355"/>
      </a:accent3>
      <a:accent4>
        <a:srgbClr val="5CA038"/>
      </a:accent4>
      <a:accent5>
        <a:srgbClr val="C00000"/>
      </a:accent5>
      <a:accent6>
        <a:srgbClr val="133C8B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lkem-template.potx" id="{3ABA7416-D3C7-4FD4-B31E-9970E4B38BC5}" vid="{0D78BD30-C0B8-42F7-B835-906F87E4A07F}"/>
    </a:ext>
  </a:extLst>
</a:theme>
</file>

<file path=ppt/theme/theme3.xml><?xml version="1.0" encoding="utf-8"?>
<a:theme xmlns:a="http://schemas.openxmlformats.org/drawingml/2006/main" name="Elkem-theme-2014">
  <a:themeElements>
    <a:clrScheme name="Elkem-theme-2014-v3">
      <a:dk1>
        <a:srgbClr val="363E4A"/>
      </a:dk1>
      <a:lt1>
        <a:srgbClr val="FFFFFF"/>
      </a:lt1>
      <a:dk2>
        <a:srgbClr val="363E4A"/>
      </a:dk2>
      <a:lt2>
        <a:srgbClr val="BFBFBF"/>
      </a:lt2>
      <a:accent1>
        <a:srgbClr val="0D67A1"/>
      </a:accent1>
      <a:accent2>
        <a:srgbClr val="9CCCE5"/>
      </a:accent2>
      <a:accent3>
        <a:srgbClr val="7A808F"/>
      </a:accent3>
      <a:accent4>
        <a:srgbClr val="C3C8CD"/>
      </a:accent4>
      <a:accent5>
        <a:srgbClr val="BE001E"/>
      </a:accent5>
      <a:accent6>
        <a:srgbClr val="F37536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2900" indent="-342900" algn="l">
          <a:buClr>
            <a:schemeClr val="accent3"/>
          </a:buClr>
          <a:buFont typeface="Arial" panose="020B0604020202020204" pitchFamily="34" charset="0"/>
          <a:buChar char="•"/>
          <a:defRPr sz="20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ank.potx" id="{95F324FA-F234-41B5-939D-83373AED9431}" vid="{1C5E8F0E-ACC0-474E-BB0B-3EA3BF7DB09D}"/>
    </a:ext>
  </a:extLst>
</a:theme>
</file>

<file path=ppt/theme/theme4.xml><?xml version="1.0" encoding="utf-8"?>
<a:theme xmlns:a="http://schemas.openxmlformats.org/drawingml/2006/main" name="1_Custom Design">
  <a:themeElements>
    <a:clrScheme name="BRG Grey_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1776D"/>
      </a:accent1>
      <a:accent2>
        <a:srgbClr val="DFD8D2"/>
      </a:accent2>
      <a:accent3>
        <a:srgbClr val="81776D"/>
      </a:accent3>
      <a:accent4>
        <a:srgbClr val="559534"/>
      </a:accent4>
      <a:accent5>
        <a:srgbClr val="806F59"/>
      </a:accent5>
      <a:accent6>
        <a:srgbClr val="0067A6"/>
      </a:accent6>
      <a:hlink>
        <a:srgbClr val="0067A6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True Blank</Template>
  <TotalTime>23948</TotalTime>
  <Words>249</Words>
  <Application>Microsoft Office PowerPoint</Application>
  <PresentationFormat>Skjermfremvisning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True Blank</vt:lpstr>
      <vt:lpstr>elkem-template</vt:lpstr>
      <vt:lpstr>Elkem-theme-2014</vt:lpstr>
      <vt:lpstr>1_Custom Design</vt:lpstr>
      <vt:lpstr>Forum for Miljøteknologi</vt:lpstr>
      <vt:lpstr>FFMs ambisjon er at norske bedrifter skal være verdensledende i utvikling og bruk av miljøteknologi</vt:lpstr>
      <vt:lpstr>Miljøutfordringene endrer bedriftenes strategier</vt:lpstr>
      <vt:lpstr>Offentlige virkemidler – push and pull</vt:lpstr>
      <vt:lpstr>Behov for risikoavlastning gjennom hele utviklingsløpet</vt:lpstr>
      <vt:lpstr>De store bedriftene er nødvendige for store teknologiske gjennombrudd</vt:lpstr>
      <vt:lpstr>Fokus på ny teknologi – grunnlag for teknologiske gjennombrudd</vt:lpstr>
      <vt:lpstr>Manglende virkemiddeldekning fra pilotfasen til kommersialisering</vt:lpstr>
      <vt:lpstr>Elkem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Arvid Gusland</dc:creator>
  <cp:lastModifiedBy>Marit</cp:lastModifiedBy>
  <cp:revision>156</cp:revision>
  <cp:lastPrinted>2015-03-04T10:37:07Z</cp:lastPrinted>
  <dcterms:created xsi:type="dcterms:W3CDTF">2013-11-01T10:12:04Z</dcterms:created>
  <dcterms:modified xsi:type="dcterms:W3CDTF">2015-09-22T08:55:51Z</dcterms:modified>
</cp:coreProperties>
</file>