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68" r:id="rId4"/>
    <p:sldId id="270" r:id="rId5"/>
    <p:sldId id="273" r:id="rId6"/>
    <p:sldId id="271" r:id="rId7"/>
  </p:sldIdLst>
  <p:sldSz cx="9144000" cy="6858000" type="screen4x3"/>
  <p:notesSz cx="6811963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522" y="-1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91023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t>1/19/2015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FFM_logo_rg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762526"/>
            <a:ext cx="3605154" cy="1082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t>1/19/2015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FFM_logo_rg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6302474"/>
            <a:ext cx="1701824" cy="510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t>1/19/2015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1200"/>
            </a:lvl1pPr>
            <a:lvl2pPr>
              <a:spcBef>
                <a:spcPts val="0"/>
              </a:spcBef>
              <a:defRPr sz="1200"/>
            </a:lvl2pPr>
            <a:lvl3pPr>
              <a:spcBef>
                <a:spcPts val="0"/>
              </a:spcBef>
              <a:defRPr sz="1200"/>
            </a:lvl3pPr>
            <a:lvl4pPr>
              <a:spcBef>
                <a:spcPts val="0"/>
              </a:spcBef>
              <a:defRPr sz="1200"/>
            </a:lvl4pPr>
            <a:lvl5pPr>
              <a:spcBef>
                <a:spcPts val="0"/>
              </a:spcBef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1200"/>
            </a:lvl1pPr>
            <a:lvl2pPr>
              <a:spcBef>
                <a:spcPts val="0"/>
              </a:spcBef>
              <a:defRPr sz="1200"/>
            </a:lvl2pPr>
            <a:lvl3pPr>
              <a:spcBef>
                <a:spcPts val="0"/>
              </a:spcBef>
              <a:defRPr sz="1200"/>
            </a:lvl3pPr>
            <a:lvl4pPr>
              <a:spcBef>
                <a:spcPts val="0"/>
              </a:spcBef>
              <a:defRPr sz="1200"/>
            </a:lvl4pPr>
            <a:lvl5pPr>
              <a:spcBef>
                <a:spcPts val="0"/>
              </a:spcBef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t>1/19/2015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2" descr="FFM_logo_rg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6302474"/>
            <a:ext cx="1701824" cy="510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t>1/19/2015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t>1/19/2015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t>1/19/2015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t>1/19/2015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t>1/19/2015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t>1/19/2015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t>1/19/2015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7544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Sammen</a:t>
            </a:r>
            <a:r>
              <a:rPr lang="en-US" b="1" dirty="0" smtClean="0"/>
              <a:t> om å </a:t>
            </a:r>
            <a:r>
              <a:rPr lang="en-US" b="1" dirty="0" err="1" smtClean="0"/>
              <a:t>gjøre</a:t>
            </a:r>
            <a:r>
              <a:rPr lang="en-US" b="1" dirty="0" smtClean="0"/>
              <a:t> </a:t>
            </a:r>
            <a:r>
              <a:rPr lang="en-US" b="1" dirty="0" err="1" smtClean="0"/>
              <a:t>norske</a:t>
            </a:r>
            <a:r>
              <a:rPr lang="en-US" b="1" dirty="0" smtClean="0"/>
              <a:t> </a:t>
            </a:r>
            <a:r>
              <a:rPr lang="en-US" b="1" dirty="0" err="1" smtClean="0"/>
              <a:t>bedrifter</a:t>
            </a:r>
            <a:r>
              <a:rPr lang="en-US" b="1" dirty="0" smtClean="0"/>
              <a:t> </a:t>
            </a:r>
            <a:r>
              <a:rPr lang="en-US" b="1" dirty="0" err="1" smtClean="0"/>
              <a:t>verdensledende</a:t>
            </a: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en-US" b="1" dirty="0" err="1" smtClean="0"/>
              <a:t>i</a:t>
            </a:r>
            <a:r>
              <a:rPr lang="en-US" b="1" dirty="0" smtClean="0"/>
              <a:t> </a:t>
            </a:r>
            <a:r>
              <a:rPr lang="en-US" b="1" dirty="0" err="1" smtClean="0"/>
              <a:t>utvikling</a:t>
            </a:r>
            <a:r>
              <a:rPr lang="en-US" b="1" dirty="0" smtClean="0"/>
              <a:t> </a:t>
            </a:r>
            <a:r>
              <a:rPr lang="en-US" b="1" dirty="0" err="1" smtClean="0"/>
              <a:t>og</a:t>
            </a:r>
            <a:r>
              <a:rPr lang="en-US" b="1" dirty="0" smtClean="0"/>
              <a:t> </a:t>
            </a:r>
            <a:r>
              <a:rPr lang="en-US" b="1" dirty="0" err="1" smtClean="0"/>
              <a:t>bruk</a:t>
            </a:r>
            <a:r>
              <a:rPr lang="en-US" b="1" dirty="0" smtClean="0"/>
              <a:t> </a:t>
            </a:r>
            <a:r>
              <a:rPr lang="en-US" b="1" dirty="0" err="1" smtClean="0"/>
              <a:t>av</a:t>
            </a:r>
            <a:r>
              <a:rPr lang="en-US" b="1" dirty="0" smtClean="0"/>
              <a:t> </a:t>
            </a:r>
            <a:r>
              <a:rPr lang="en-US" b="1" dirty="0" err="1" smtClean="0"/>
              <a:t>miljøteknologi</a:t>
            </a:r>
            <a:endParaRPr lang="en-US" sz="2800" b="1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600" dirty="0" smtClean="0"/>
              <a:t> </a:t>
            </a:r>
            <a:r>
              <a:rPr lang="en-US" sz="1600" dirty="0" smtClean="0"/>
              <a:t>19. </a:t>
            </a:r>
            <a:r>
              <a:rPr lang="en-US" sz="1600" dirty="0" err="1" smtClean="0"/>
              <a:t>januar</a:t>
            </a:r>
            <a:r>
              <a:rPr lang="en-US" sz="1600" dirty="0" smtClean="0"/>
              <a:t> 2015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Norge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bør</a:t>
            </a:r>
            <a:r>
              <a:rPr lang="en-US" dirty="0" smtClean="0"/>
              <a:t> </a:t>
            </a:r>
            <a:r>
              <a:rPr lang="en-US" dirty="0" err="1" smtClean="0"/>
              <a:t>spille</a:t>
            </a:r>
            <a:r>
              <a:rPr lang="en-US" dirty="0" smtClean="0"/>
              <a:t> en </a:t>
            </a:r>
            <a:r>
              <a:rPr lang="en-US" dirty="0" err="1" smtClean="0"/>
              <a:t>nøkkelrolle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utvikling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miljøteknologi</a:t>
            </a:r>
            <a:endParaRPr lang="nb-NO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600" dirty="0" smtClean="0"/>
              <a:t>Både klimautfordringen og andre miljøutfordringer gjør det nødvendig med teknologiske kvantesprang </a:t>
            </a:r>
            <a:r>
              <a:rPr lang="nb-NO" sz="1600" dirty="0" smtClean="0"/>
              <a:t/>
            </a:r>
            <a:br>
              <a:rPr lang="nb-NO" sz="1600" dirty="0" smtClean="0"/>
            </a:br>
            <a:endParaRPr lang="nb-NO" sz="1600" dirty="0" smtClean="0"/>
          </a:p>
          <a:p>
            <a:r>
              <a:rPr lang="nb-NO" sz="1600" dirty="0" smtClean="0"/>
              <a:t>Vi </a:t>
            </a:r>
            <a:r>
              <a:rPr lang="nb-NO" sz="1600" dirty="0" smtClean="0"/>
              <a:t>har både næringsmessig, </a:t>
            </a:r>
            <a:r>
              <a:rPr lang="nb-NO" sz="1600" dirty="0" err="1" smtClean="0"/>
              <a:t>kompetansemessig</a:t>
            </a:r>
            <a:r>
              <a:rPr lang="nb-NO" sz="1600" dirty="0" smtClean="0"/>
              <a:t> og finansielt en mulighet til å yte et stort bidrag til å utvikle fremtidens miljøteknologi</a:t>
            </a:r>
          </a:p>
          <a:p>
            <a:pPr lvl="1"/>
            <a:endParaRPr lang="nb-NO" sz="1600" dirty="0" smtClean="0"/>
          </a:p>
          <a:p>
            <a:r>
              <a:rPr lang="nb-NO" sz="1600" dirty="0" smtClean="0"/>
              <a:t>Vi er et lite land, men vi har tunge posisjoner i globale næringer med stor betydning for miljøet, ikke minst maritim næring, prosessindustri og energiproduksjon. Utvikling av gode løsninger i Norge gjør derfor en global forskjell</a:t>
            </a:r>
          </a:p>
          <a:p>
            <a:pPr lvl="1"/>
            <a:endParaRPr lang="nb-NO" sz="1600" dirty="0" smtClean="0"/>
          </a:p>
          <a:p>
            <a:r>
              <a:rPr lang="nb-NO" sz="1600" dirty="0" smtClean="0"/>
              <a:t>Utvikling av miljøteknologi utgjør en viktig mulighet for norske bedrifter til å opprettholde sin konkurranseposisjon og nå nye markeder</a:t>
            </a:r>
            <a:br>
              <a:rPr lang="nb-NO" sz="1600" dirty="0" smtClean="0"/>
            </a:br>
            <a:r>
              <a:rPr lang="nb-NO" sz="1600" dirty="0" smtClean="0"/>
              <a:t> </a:t>
            </a:r>
          </a:p>
          <a:p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966351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FFMs</a:t>
            </a:r>
            <a:r>
              <a:rPr lang="nb-NO" dirty="0" smtClean="0"/>
              <a:t> rolle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1600" dirty="0" smtClean="0"/>
              <a:t>Forum for Miljøteknologi er en medlemsorganisasjon som arbeider for å virkeliggjøre medlemsbedriftenes satsinger på miljøteknologiprosjekter til beste for miljøet, bedriftene og samfunnet. FFM skal følge medlemmene gjennom deres behov for virkemidler, fra ide og utvikling til kommersialisering. </a:t>
            </a:r>
            <a:r>
              <a:rPr lang="nb-NO" sz="1600" dirty="0" err="1" smtClean="0"/>
              <a:t>FFMs</a:t>
            </a:r>
            <a:r>
              <a:rPr lang="nb-NO" sz="1600" dirty="0" smtClean="0"/>
              <a:t> bedriftsmedlemmer er store bedrifter med egen teknologiutvikling.</a:t>
            </a:r>
          </a:p>
          <a:p>
            <a:pPr marL="0" indent="0">
              <a:buNone/>
            </a:pPr>
            <a:endParaRPr lang="nb-NO" sz="1600" dirty="0"/>
          </a:p>
          <a:p>
            <a:pPr marL="0" indent="0">
              <a:buNone/>
            </a:pPr>
            <a:r>
              <a:rPr lang="nb-NO" sz="1600" dirty="0" smtClean="0"/>
              <a:t>FFM supplerer arbeidet til de etablerte næringsorganisasjonene, arbeider på tvers av næringssektorene og inkluderer fagbevegelsen.</a:t>
            </a:r>
          </a:p>
          <a:p>
            <a:pPr marL="0" indent="0">
              <a:buNone/>
            </a:pPr>
            <a:endParaRPr lang="nb-NO" sz="1600" dirty="0"/>
          </a:p>
          <a:p>
            <a:pPr marL="0" indent="0">
              <a:buNone/>
            </a:pPr>
            <a:r>
              <a:rPr lang="nb-NO" sz="1600" dirty="0" smtClean="0"/>
              <a:t>Samarbeidet bygger på tre forutsetninger:</a:t>
            </a:r>
          </a:p>
          <a:p>
            <a:pPr marL="0" indent="0">
              <a:buNone/>
            </a:pPr>
            <a:endParaRPr lang="nb-NO" sz="1600" b="1" dirty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1600" dirty="0" smtClean="0"/>
              <a:t>Et </a:t>
            </a:r>
            <a:r>
              <a:rPr lang="nb-NO" sz="1600" dirty="0"/>
              <a:t>felles næringspolitisk program som tar utgangspunkt i klart definerte fellesinteresser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nb-NO" sz="1600" dirty="0"/>
              <a:t>Det legges vekt på at alle må ha en gevinst av samarbeidet – det må skapes en vinn-vinn situasjon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nb-NO" sz="1600" dirty="0"/>
              <a:t>Alle må arbeide for hverandres interesser – det skaper en oppgradering av fellesinteressene fremfor et minste felles multiplum</a:t>
            </a:r>
          </a:p>
          <a:p>
            <a:pPr marL="0" indent="0">
              <a:buNone/>
            </a:pPr>
            <a:endParaRPr lang="nb-NO" sz="1600" dirty="0" smtClean="0"/>
          </a:p>
        </p:txBody>
      </p:sp>
    </p:spTree>
    <p:extLst>
      <p:ext uri="{BB962C8B-B14F-4D97-AF65-F5344CB8AC3E}">
        <p14:creationId xmlns:p14="http://schemas.microsoft.com/office/powerpoint/2010/main" val="234988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FFMs</a:t>
            </a:r>
            <a:r>
              <a:rPr lang="nb-NO" dirty="0" smtClean="0"/>
              <a:t> ambisjon og politiske målsettinger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nb-NO" sz="1300" b="1" dirty="0" err="1" smtClean="0"/>
              <a:t>FFMs</a:t>
            </a:r>
            <a:r>
              <a:rPr lang="nb-NO" sz="1300" b="1" dirty="0" smtClean="0"/>
              <a:t> </a:t>
            </a:r>
            <a:r>
              <a:rPr lang="nb-NO" sz="1300" b="1" dirty="0"/>
              <a:t>ambisjon er at norske bedrifter skal være verdensledende i utvikling og bruk av miljøteknologi</a:t>
            </a:r>
          </a:p>
          <a:p>
            <a:pPr marL="0" indent="0">
              <a:buNone/>
            </a:pPr>
            <a:r>
              <a:rPr lang="nb-NO" sz="1300" dirty="0"/>
              <a:t> </a:t>
            </a:r>
          </a:p>
          <a:p>
            <a:pPr marL="0" indent="0">
              <a:buNone/>
            </a:pPr>
            <a:r>
              <a:rPr lang="nb-NO" sz="1300" dirty="0" smtClean="0"/>
              <a:t>Realiseringen </a:t>
            </a:r>
            <a:r>
              <a:rPr lang="nb-NO" sz="1300" dirty="0"/>
              <a:t>av ambisjonen må skje i partnerskap med det offentlige</a:t>
            </a:r>
            <a:r>
              <a:rPr lang="nb-NO" sz="1300" dirty="0" smtClean="0"/>
              <a:t>.</a:t>
            </a:r>
            <a:r>
              <a:rPr lang="nb-NO" sz="1300" dirty="0"/>
              <a:t> For å realisere </a:t>
            </a:r>
            <a:r>
              <a:rPr lang="nb-NO" sz="1300" dirty="0" err="1"/>
              <a:t>FFMs</a:t>
            </a:r>
            <a:r>
              <a:rPr lang="nb-NO" sz="1300" dirty="0"/>
              <a:t> ambisjon, er det nødvendig med</a:t>
            </a:r>
            <a:r>
              <a:rPr lang="nb-NO" sz="1300" dirty="0" smtClean="0"/>
              <a:t>: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nb-NO" sz="1300" b="1" i="1" dirty="0" smtClean="0"/>
              <a:t>Virkemidler som dekker alle faser fra forskning og utvikling, via pilot- og demonstrasjonsanlegg til kommersialisering</a:t>
            </a:r>
            <a:r>
              <a:rPr lang="nb-NO" sz="1300" dirty="0" smtClean="0"/>
              <a:t/>
            </a:r>
            <a:br>
              <a:rPr lang="nb-NO" sz="1300" dirty="0" smtClean="0"/>
            </a:br>
            <a:r>
              <a:rPr lang="nb-NO" sz="1300" dirty="0" smtClean="0"/>
              <a:t>Flaskehalsen er i dag i særlig grad pilot- og demonstrasjonsfasen. Det er behov for en kraftig opptrapping av bevilgningene via Miljøteknologiordningen (pilot- og demonstrasjonsanlegg) til MNOK 500 i 2016 og til MNOK 1.000 innen 2019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nb-NO" sz="1300" b="1" i="1" dirty="0" smtClean="0"/>
              <a:t>Virkemidler </a:t>
            </a:r>
            <a:r>
              <a:rPr lang="nb-NO" sz="1300" b="1" i="1" dirty="0"/>
              <a:t>som dekker klima- så vel som annen </a:t>
            </a:r>
            <a:r>
              <a:rPr lang="nb-NO" sz="1300" b="1" i="1" dirty="0" smtClean="0"/>
              <a:t>miljøteknologi</a:t>
            </a:r>
            <a:r>
              <a:rPr lang="nb-NO" sz="1300" dirty="0" smtClean="0"/>
              <a:t/>
            </a:r>
            <a:br>
              <a:rPr lang="nb-NO" sz="1300" dirty="0" smtClean="0"/>
            </a:br>
            <a:r>
              <a:rPr lang="nb-NO" sz="1300" dirty="0" smtClean="0"/>
              <a:t>Det mangler i dag virkemidler for annet enn klimateknologi i kommersialiseringsfasen</a:t>
            </a:r>
            <a:endParaRPr lang="nb-NO" sz="1300" dirty="0"/>
          </a:p>
          <a:p>
            <a:pPr lvl="0">
              <a:buFont typeface="Courier New" panose="02070309020205020404" pitchFamily="49" charset="0"/>
              <a:buChar char="o"/>
            </a:pPr>
            <a:r>
              <a:rPr lang="nb-NO" sz="1300" b="1" i="1" dirty="0" smtClean="0"/>
              <a:t>Støtte/risikoavlastning </a:t>
            </a:r>
            <a:r>
              <a:rPr lang="nb-NO" sz="1300" b="1" i="1" dirty="0"/>
              <a:t>av </a:t>
            </a:r>
            <a:r>
              <a:rPr lang="nb-NO" sz="1300" b="1" i="1" dirty="0" smtClean="0"/>
              <a:t>prosjektkostnadene </a:t>
            </a:r>
            <a:r>
              <a:rPr lang="nb-NO" sz="1300" b="1" i="1" dirty="0"/>
              <a:t>innenfor rammene som gjelder i </a:t>
            </a:r>
            <a:r>
              <a:rPr lang="nb-NO" sz="1300" b="1" i="1" dirty="0" smtClean="0"/>
              <a:t>EØS-området</a:t>
            </a:r>
            <a:r>
              <a:rPr lang="nb-NO" sz="1300" dirty="0" smtClean="0"/>
              <a:t/>
            </a:r>
            <a:br>
              <a:rPr lang="nb-NO" sz="1300" dirty="0" smtClean="0"/>
            </a:br>
            <a:r>
              <a:rPr lang="nb-NO" sz="1300" dirty="0" smtClean="0"/>
              <a:t>Dagens ordninger gir lavere støtte enn de rammer som gjelder i EU</a:t>
            </a:r>
            <a:endParaRPr lang="nb-NO" sz="1300" dirty="0"/>
          </a:p>
          <a:p>
            <a:pPr lvl="0">
              <a:buFont typeface="Courier New" panose="02070309020205020404" pitchFamily="49" charset="0"/>
              <a:buChar char="o"/>
            </a:pPr>
            <a:r>
              <a:rPr lang="nb-NO" sz="1300" b="1" i="1" dirty="0"/>
              <a:t>Effektive virkemidler og en forenklet og mer effektiv søknads- og tildelingsprosess </a:t>
            </a:r>
            <a:r>
              <a:rPr lang="nb-NO" sz="1300" dirty="0" smtClean="0"/>
              <a:t/>
            </a:r>
            <a:br>
              <a:rPr lang="nb-NO" sz="1300" dirty="0" smtClean="0"/>
            </a:br>
            <a:r>
              <a:rPr lang="nb-NO" sz="1300" dirty="0" smtClean="0"/>
              <a:t>FFM ønsker å bidra med innspill til hvordan virkemidlene og søknads- og tildelingsprosessene kan bli enda mer effektive både for bedriftene og det offentlige</a:t>
            </a:r>
            <a:endParaRPr lang="nb-NO" sz="1300" dirty="0"/>
          </a:p>
          <a:p>
            <a:pPr lvl="0">
              <a:buFont typeface="Courier New" panose="02070309020205020404" pitchFamily="49" charset="0"/>
              <a:buChar char="o"/>
            </a:pPr>
            <a:r>
              <a:rPr lang="nb-NO" sz="1300" b="1" i="1" dirty="0"/>
              <a:t>Et integrert og sømløst «one-stop-shop» </a:t>
            </a:r>
            <a:r>
              <a:rPr lang="nb-NO" sz="1300" b="1" i="1" dirty="0" smtClean="0"/>
              <a:t>virkemiddelapparat</a:t>
            </a:r>
            <a:r>
              <a:rPr lang="nb-NO" sz="1300" dirty="0" smtClean="0"/>
              <a:t/>
            </a:r>
            <a:br>
              <a:rPr lang="nb-NO" sz="1300" dirty="0" smtClean="0"/>
            </a:br>
            <a:r>
              <a:rPr lang="nb-NO" sz="1300" dirty="0" smtClean="0"/>
              <a:t>FFM mener et mer integrert virkemiddelapparat styrker kompetansen i virkemiddelapparatet og bidrar til økt effektivitet</a:t>
            </a:r>
            <a:endParaRPr lang="nb-NO" sz="1300" dirty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1300" b="1" i="1" dirty="0" err="1"/>
              <a:t>Kontraktsmodeller</a:t>
            </a:r>
            <a:r>
              <a:rPr lang="nb-NO" sz="1300" b="1" i="1" dirty="0"/>
              <a:t> og gjennomføring av offentlige innkjøp som stimulerer til utvikling av </a:t>
            </a:r>
            <a:r>
              <a:rPr lang="nb-NO" sz="1300" b="1" i="1" dirty="0" smtClean="0"/>
              <a:t>miljøteknologi</a:t>
            </a:r>
            <a:br>
              <a:rPr lang="nb-NO" sz="1300" b="1" i="1" dirty="0" smtClean="0"/>
            </a:br>
            <a:r>
              <a:rPr lang="nb-NO" sz="1300" dirty="0" smtClean="0"/>
              <a:t>Det offentlige bør i mye større grad bruke egne offentlige innkjøp til å utløse innovasjon hos leverandørene</a:t>
            </a:r>
            <a:endParaRPr lang="nb-NO" sz="1300" dirty="0"/>
          </a:p>
          <a:p>
            <a:endParaRPr lang="nb-NO" sz="1300" dirty="0"/>
          </a:p>
          <a:p>
            <a:pPr lvl="0">
              <a:buFont typeface="Courier New" panose="02070309020205020404" pitchFamily="49" charset="0"/>
              <a:buChar char="o"/>
            </a:pPr>
            <a:endParaRPr lang="nb-NO" sz="1300" dirty="0"/>
          </a:p>
        </p:txBody>
      </p:sp>
    </p:spTree>
    <p:extLst>
      <p:ext uri="{BB962C8B-B14F-4D97-AF65-F5344CB8AC3E}">
        <p14:creationId xmlns:p14="http://schemas.microsoft.com/office/powerpoint/2010/main" val="51347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Behov for risikoavlastning gjennom hele utviklingsløpet</a:t>
            </a:r>
            <a:br>
              <a:rPr lang="nb-NO" dirty="0" smtClean="0"/>
            </a:br>
            <a:r>
              <a:rPr lang="nb-NO" dirty="0" smtClean="0"/>
              <a:t>Bedriftene mangler virkemidler der risiko og kapitalbehov er størst</a:t>
            </a:r>
            <a:endParaRPr lang="nb-NO" dirty="0"/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1052204" y="1772816"/>
            <a:ext cx="0" cy="3528392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1052204" y="5301208"/>
            <a:ext cx="68321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76140" y="5301208"/>
            <a:ext cx="20122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nb-NO" sz="1600" dirty="0" smtClean="0"/>
              <a:t>Ide- og </a:t>
            </a:r>
            <a:br>
              <a:rPr lang="nb-NO" sz="1600" dirty="0" smtClean="0"/>
            </a:br>
            <a:r>
              <a:rPr lang="nb-NO" sz="1600" dirty="0" smtClean="0"/>
              <a:t>konseptutvikling</a:t>
            </a:r>
            <a:endParaRPr lang="nb-NO" sz="1600" dirty="0"/>
          </a:p>
        </p:txBody>
      </p:sp>
      <p:sp>
        <p:nvSpPr>
          <p:cNvPr id="33" name="TextBox 32"/>
          <p:cNvSpPr txBox="1"/>
          <p:nvPr/>
        </p:nvSpPr>
        <p:spPr>
          <a:xfrm>
            <a:off x="3883292" y="5301208"/>
            <a:ext cx="14332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 smtClean="0"/>
              <a:t>Pilot og</a:t>
            </a:r>
            <a:br>
              <a:rPr lang="nb-NO" sz="1600" dirty="0" smtClean="0"/>
            </a:br>
            <a:r>
              <a:rPr lang="nb-NO" sz="1600" dirty="0" smtClean="0"/>
              <a:t>demonstrasjon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166462" y="5301208"/>
            <a:ext cx="17179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 smtClean="0"/>
              <a:t>Fullskalaanlegg</a:t>
            </a:r>
            <a:br>
              <a:rPr lang="nb-NO" sz="1600" dirty="0" smtClean="0"/>
            </a:br>
            <a:r>
              <a:rPr lang="nb-NO" sz="1600" dirty="0" smtClean="0"/>
              <a:t>Kommersialisering</a:t>
            </a:r>
            <a:br>
              <a:rPr lang="nb-NO" sz="1600" dirty="0" smtClean="0"/>
            </a:br>
            <a:endParaRPr lang="nb-NO" sz="1600" dirty="0"/>
          </a:p>
        </p:txBody>
      </p:sp>
      <p:sp>
        <p:nvSpPr>
          <p:cNvPr id="35" name="TextBox 34"/>
          <p:cNvSpPr txBox="1"/>
          <p:nvPr/>
        </p:nvSpPr>
        <p:spPr>
          <a:xfrm>
            <a:off x="6900145" y="2135476"/>
            <a:ext cx="18793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b="1" dirty="0" smtClean="0">
                <a:solidFill>
                  <a:srgbClr val="FF0000"/>
                </a:solidFill>
              </a:rPr>
              <a:t>Risiko/kapitalbehov</a:t>
            </a:r>
          </a:p>
        </p:txBody>
      </p:sp>
      <p:sp>
        <p:nvSpPr>
          <p:cNvPr id="36" name="Freeform 35"/>
          <p:cNvSpPr/>
          <p:nvPr/>
        </p:nvSpPr>
        <p:spPr>
          <a:xfrm>
            <a:off x="1078071" y="2442949"/>
            <a:ext cx="6446257" cy="2456597"/>
          </a:xfrm>
          <a:custGeom>
            <a:avLst/>
            <a:gdLst>
              <a:gd name="connsiteX0" fmla="*/ 0 w 3562065"/>
              <a:gd name="connsiteY0" fmla="*/ 2456597 h 2456597"/>
              <a:gd name="connsiteX1" fmla="*/ 1037229 w 3562065"/>
              <a:gd name="connsiteY1" fmla="*/ 2197290 h 2456597"/>
              <a:gd name="connsiteX2" fmla="*/ 2006220 w 3562065"/>
              <a:gd name="connsiteY2" fmla="*/ 982639 h 2456597"/>
              <a:gd name="connsiteX3" fmla="*/ 3562065 w 3562065"/>
              <a:gd name="connsiteY3" fmla="*/ 0 h 2456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62065" h="2456597">
                <a:moveTo>
                  <a:pt x="0" y="2456597"/>
                </a:moveTo>
                <a:cubicBezTo>
                  <a:pt x="351429" y="2449773"/>
                  <a:pt x="702859" y="2442950"/>
                  <a:pt x="1037229" y="2197290"/>
                </a:cubicBezTo>
                <a:cubicBezTo>
                  <a:pt x="1371599" y="1951630"/>
                  <a:pt x="1585414" y="1348854"/>
                  <a:pt x="2006220" y="982639"/>
                </a:cubicBezTo>
                <a:cubicBezTo>
                  <a:pt x="2427026" y="616424"/>
                  <a:pt x="2994545" y="308212"/>
                  <a:pt x="3562065" y="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" name="Freeform 36"/>
          <p:cNvSpPr/>
          <p:nvPr/>
        </p:nvSpPr>
        <p:spPr>
          <a:xfrm>
            <a:off x="1091718" y="2554247"/>
            <a:ext cx="6432610" cy="2345300"/>
          </a:xfrm>
          <a:custGeom>
            <a:avLst/>
            <a:gdLst>
              <a:gd name="connsiteX0" fmla="*/ 0 w 3575714"/>
              <a:gd name="connsiteY0" fmla="*/ 134363 h 2493119"/>
              <a:gd name="connsiteX1" fmla="*/ 1187355 w 3575714"/>
              <a:gd name="connsiteY1" fmla="*/ 257193 h 2493119"/>
              <a:gd name="connsiteX2" fmla="*/ 1746914 w 3575714"/>
              <a:gd name="connsiteY2" fmla="*/ 2468130 h 2493119"/>
              <a:gd name="connsiteX3" fmla="*/ 3575714 w 3575714"/>
              <a:gd name="connsiteY3" fmla="*/ 1253479 h 2493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5714" h="2493119">
                <a:moveTo>
                  <a:pt x="0" y="134363"/>
                </a:moveTo>
                <a:cubicBezTo>
                  <a:pt x="448101" y="1297"/>
                  <a:pt x="896203" y="-131768"/>
                  <a:pt x="1187355" y="257193"/>
                </a:cubicBezTo>
                <a:cubicBezTo>
                  <a:pt x="1478507" y="646154"/>
                  <a:pt x="1348854" y="2302082"/>
                  <a:pt x="1746914" y="2468130"/>
                </a:cubicBezTo>
                <a:cubicBezTo>
                  <a:pt x="2144974" y="2634178"/>
                  <a:pt x="2860344" y="1943828"/>
                  <a:pt x="3575714" y="1253479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" name="TextBox 37"/>
          <p:cNvSpPr txBox="1"/>
          <p:nvPr/>
        </p:nvSpPr>
        <p:spPr>
          <a:xfrm>
            <a:off x="7164288" y="3390621"/>
            <a:ext cx="11776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b="1" dirty="0" smtClean="0">
                <a:solidFill>
                  <a:schemeClr val="tx2"/>
                </a:solidFill>
              </a:rPr>
              <a:t>Virkemidler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729027" y="4952201"/>
            <a:ext cx="17790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 smtClean="0"/>
              <a:t>Miljøteknologiordningen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70592" y="3667620"/>
            <a:ext cx="1009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 err="1" smtClean="0"/>
              <a:t>Enova</a:t>
            </a:r>
            <a:r>
              <a:rPr lang="nb-NO" sz="1200" b="1" dirty="0" smtClean="0"/>
              <a:t>/</a:t>
            </a:r>
            <a:br>
              <a:rPr lang="nb-NO" sz="1200" b="1" dirty="0" smtClean="0"/>
            </a:br>
            <a:r>
              <a:rPr lang="nb-NO" sz="1200" b="1" dirty="0" smtClean="0"/>
              <a:t>Energifondet</a:t>
            </a:r>
          </a:p>
        </p:txBody>
      </p:sp>
    </p:spTree>
    <p:extLst>
      <p:ext uri="{BB962C8B-B14F-4D97-AF65-F5344CB8AC3E}">
        <p14:creationId xmlns:p14="http://schemas.microsoft.com/office/powerpoint/2010/main" val="340266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 animBg="1"/>
      <p:bldP spid="37" grpId="0" animBg="1"/>
      <p:bldP spid="38" grpId="0"/>
      <p:bldP spid="39" grpId="0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Medlemmene og deres prosjekter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1600" dirty="0" smtClean="0"/>
              <a:t>Medlemmer per januar 2015</a:t>
            </a:r>
            <a:br>
              <a:rPr lang="nb-NO" sz="1600" dirty="0" smtClean="0"/>
            </a:br>
            <a:endParaRPr lang="nb-NO" sz="1600" dirty="0" smtClean="0"/>
          </a:p>
          <a:p>
            <a:r>
              <a:rPr lang="nb-NO" sz="1600" dirty="0" smtClean="0"/>
              <a:t>Yara </a:t>
            </a:r>
            <a:r>
              <a:rPr lang="nb-NO" sz="1600" dirty="0" smtClean="0"/>
              <a:t>International ASA</a:t>
            </a:r>
          </a:p>
          <a:p>
            <a:r>
              <a:rPr lang="nb-NO" sz="1600" dirty="0" smtClean="0"/>
              <a:t>Selvaag Gruppen AS</a:t>
            </a:r>
          </a:p>
          <a:p>
            <a:r>
              <a:rPr lang="nb-NO" sz="1600" dirty="0" err="1" smtClean="0"/>
              <a:t>Wilh</a:t>
            </a:r>
            <a:r>
              <a:rPr lang="nb-NO" sz="1600" dirty="0" smtClean="0"/>
              <a:t> Wilhelmsen ASA</a:t>
            </a:r>
          </a:p>
          <a:p>
            <a:r>
              <a:rPr lang="nb-NO" sz="1600" dirty="0" smtClean="0"/>
              <a:t>Green Business Norway</a:t>
            </a:r>
          </a:p>
          <a:p>
            <a:r>
              <a:rPr lang="nb-NO" sz="1600" dirty="0" smtClean="0"/>
              <a:t>Fellesforbundet</a:t>
            </a:r>
          </a:p>
          <a:p>
            <a:r>
              <a:rPr lang="nb-NO" sz="1600" dirty="0" smtClean="0"/>
              <a:t>Elkem AS</a:t>
            </a:r>
          </a:p>
          <a:p>
            <a:r>
              <a:rPr lang="nb-NO" sz="1600" dirty="0" err="1" smtClean="0"/>
              <a:t>Wärtsilä</a:t>
            </a:r>
            <a:r>
              <a:rPr lang="nb-NO" sz="1600" dirty="0" smtClean="0"/>
              <a:t> Norway AS</a:t>
            </a:r>
          </a:p>
          <a:p>
            <a:r>
              <a:rPr lang="nb-NO" sz="1600" dirty="0" smtClean="0"/>
              <a:t>Alcoa Norway ANS</a:t>
            </a:r>
          </a:p>
          <a:p>
            <a:r>
              <a:rPr lang="nb-NO" sz="1600" dirty="0" smtClean="0"/>
              <a:t>Norsk Hydro ASA</a:t>
            </a:r>
          </a:p>
          <a:p>
            <a:r>
              <a:rPr lang="nb-NO" sz="1600" dirty="0" smtClean="0"/>
              <a:t>DNV GL</a:t>
            </a:r>
          </a:p>
          <a:p>
            <a:r>
              <a:rPr lang="nb-NO" sz="1600" dirty="0" smtClean="0"/>
              <a:t>Borregaard ASA</a:t>
            </a:r>
          </a:p>
          <a:p>
            <a:r>
              <a:rPr lang="nb-NO" sz="1600" dirty="0" smtClean="0"/>
              <a:t>Maritime </a:t>
            </a:r>
            <a:r>
              <a:rPr lang="nb-NO" sz="1600" dirty="0" err="1" smtClean="0"/>
              <a:t>Cleantech</a:t>
            </a:r>
            <a:r>
              <a:rPr lang="nb-NO" sz="1600" dirty="0" smtClean="0"/>
              <a:t> West</a:t>
            </a:r>
          </a:p>
          <a:p>
            <a:r>
              <a:rPr lang="nb-NO" sz="1600" dirty="0" smtClean="0"/>
              <a:t>Statkraft AS</a:t>
            </a:r>
          </a:p>
          <a:p>
            <a:r>
              <a:rPr lang="nb-NO" sz="1600" dirty="0" err="1" smtClean="0"/>
              <a:t>Clencore</a:t>
            </a:r>
            <a:endParaRPr lang="nb-NO" sz="1600" dirty="0" smtClean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3851920" y="1600200"/>
            <a:ext cx="5184576" cy="4525963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nb-NO" sz="1600" dirty="0" smtClean="0"/>
              <a:t>Noen av medlemmenes prosjekter</a:t>
            </a:r>
          </a:p>
          <a:p>
            <a:pPr lvl="0"/>
            <a:endParaRPr lang="nb-NO" sz="1600" dirty="0"/>
          </a:p>
          <a:p>
            <a:pPr lvl="0"/>
            <a:r>
              <a:rPr lang="nb-NO" sz="1600" dirty="0" smtClean="0"/>
              <a:t>Alcoa</a:t>
            </a:r>
            <a:br>
              <a:rPr lang="nb-NO" sz="1600" dirty="0" smtClean="0"/>
            </a:br>
            <a:r>
              <a:rPr lang="nb-NO" sz="1400" dirty="0" smtClean="0"/>
              <a:t>Utvikling av en helt ny prosess innen aluminiumsproduksjon som vil redusere energibruken betydelig</a:t>
            </a:r>
          </a:p>
          <a:p>
            <a:pPr lvl="0"/>
            <a:r>
              <a:rPr lang="nb-NO" sz="1600" dirty="0" smtClean="0"/>
              <a:t>Norsk Hydro</a:t>
            </a:r>
            <a:br>
              <a:rPr lang="nb-NO" sz="1600" dirty="0" smtClean="0"/>
            </a:br>
            <a:r>
              <a:rPr lang="nb-NO" sz="1400" dirty="0" smtClean="0"/>
              <a:t>Utvikling av metoder for produksjon av aluminium som reduserer energibruken betydelig</a:t>
            </a:r>
            <a:endParaRPr lang="nb-NO" sz="1600" dirty="0" smtClean="0"/>
          </a:p>
          <a:p>
            <a:pPr lvl="0"/>
            <a:r>
              <a:rPr lang="nb-NO" sz="1600" dirty="0" smtClean="0"/>
              <a:t>Borregaard</a:t>
            </a:r>
            <a:br>
              <a:rPr lang="nb-NO" sz="1600" dirty="0" smtClean="0"/>
            </a:br>
            <a:r>
              <a:rPr lang="nb-NO" sz="1400" dirty="0" smtClean="0"/>
              <a:t>Pilotanlegg </a:t>
            </a:r>
            <a:r>
              <a:rPr lang="nb-NO" sz="1400" dirty="0"/>
              <a:t>for produksjon av annengenerasjon biodrivstoff </a:t>
            </a:r>
          </a:p>
          <a:p>
            <a:pPr lvl="0"/>
            <a:r>
              <a:rPr lang="nb-NO" sz="1600" dirty="0" smtClean="0"/>
              <a:t>Elkem</a:t>
            </a:r>
            <a:br>
              <a:rPr lang="nb-NO" sz="1600" dirty="0" smtClean="0"/>
            </a:br>
            <a:r>
              <a:rPr lang="nb-NO" sz="1400" dirty="0" smtClean="0"/>
              <a:t>Utvikling </a:t>
            </a:r>
            <a:r>
              <a:rPr lang="nb-NO" sz="1400" dirty="0"/>
              <a:t>av neste generasjons teknologi for bærekraftig produksjon av solcellesilisium, med mål om et kraftforbruk som er 85 prosent lavere enn konvensjonell teknologi. </a:t>
            </a:r>
          </a:p>
          <a:p>
            <a:pPr lvl="0"/>
            <a:r>
              <a:rPr lang="nb-NO" sz="1600" dirty="0" smtClean="0"/>
              <a:t>Yara</a:t>
            </a:r>
            <a:br>
              <a:rPr lang="nb-NO" sz="1600" dirty="0" smtClean="0"/>
            </a:br>
            <a:r>
              <a:rPr lang="nb-NO" sz="1400" dirty="0" smtClean="0"/>
              <a:t>Pilotanlegg </a:t>
            </a:r>
            <a:r>
              <a:rPr lang="nb-NO" sz="1400" dirty="0"/>
              <a:t>både innen katalysatorteknologi for fjerning av klimagasser </a:t>
            </a:r>
            <a:r>
              <a:rPr lang="nb-NO" sz="1400" dirty="0" smtClean="0"/>
              <a:t>og </a:t>
            </a:r>
            <a:r>
              <a:rPr lang="nb-NO" sz="1400" dirty="0"/>
              <a:t>prosessteknologi for miljøvennlig produksjon av gjødselprodukter.</a:t>
            </a:r>
          </a:p>
          <a:p>
            <a:pPr marL="0" indent="0">
              <a:buNone/>
            </a:pPr>
            <a:endParaRPr lang="nb-NO" sz="1600" dirty="0"/>
          </a:p>
          <a:p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38003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ue 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True Blank</Template>
  <TotalTime>12974</TotalTime>
  <Words>206</Words>
  <Application>Microsoft Office PowerPoint</Application>
  <PresentationFormat>Skjermfremvisning (4:3)</PresentationFormat>
  <Paragraphs>60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7" baseType="lpstr">
      <vt:lpstr>True Blank</vt:lpstr>
      <vt:lpstr>Sammen om å gjøre norske bedrifter verdensledende  i utvikling og bruk av miljøteknologi</vt:lpstr>
      <vt:lpstr>Norge kan og bør spille en nøkkelrolle i utvikling av miljøteknologi</vt:lpstr>
      <vt:lpstr>FFMs rolle</vt:lpstr>
      <vt:lpstr>FFMs ambisjon og politiske målsettinger</vt:lpstr>
      <vt:lpstr>Behov for risikoavlastning gjennom hele utviklingsløpet Bedriftene mangler virkemidler der risiko og kapitalbehov er størst</vt:lpstr>
      <vt:lpstr>Medlemmene og deres prosjekter</vt:lpstr>
    </vt:vector>
  </TitlesOfParts>
  <Company>Ernst &amp; Young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Arvid Gusland</dc:creator>
  <cp:lastModifiedBy>Arvid Gusland</cp:lastModifiedBy>
  <cp:revision>108</cp:revision>
  <cp:lastPrinted>2014-11-19T08:12:50Z</cp:lastPrinted>
  <dcterms:created xsi:type="dcterms:W3CDTF">2013-11-01T10:12:04Z</dcterms:created>
  <dcterms:modified xsi:type="dcterms:W3CDTF">2015-01-19T07:52:49Z</dcterms:modified>
</cp:coreProperties>
</file>